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307" r:id="rId2"/>
    <p:sldId id="308" r:id="rId3"/>
    <p:sldId id="309" r:id="rId4"/>
    <p:sldId id="312" r:id="rId5"/>
    <p:sldId id="313" r:id="rId6"/>
    <p:sldId id="314" r:id="rId7"/>
    <p:sldId id="310" r:id="rId8"/>
    <p:sldId id="321" r:id="rId9"/>
    <p:sldId id="315" r:id="rId10"/>
    <p:sldId id="316" r:id="rId11"/>
    <p:sldId id="317" r:id="rId12"/>
    <p:sldId id="323" r:id="rId13"/>
    <p:sldId id="319" r:id="rId14"/>
    <p:sldId id="320" r:id="rId15"/>
    <p:sldId id="324" r:id="rId16"/>
    <p:sldId id="332" r:id="rId17"/>
    <p:sldId id="311" r:id="rId18"/>
    <p:sldId id="328" r:id="rId19"/>
    <p:sldId id="331" r:id="rId20"/>
    <p:sldId id="339" r:id="rId21"/>
    <p:sldId id="333" r:id="rId22"/>
    <p:sldId id="334" r:id="rId23"/>
    <p:sldId id="336" r:id="rId24"/>
    <p:sldId id="337" r:id="rId25"/>
    <p:sldId id="338" r:id="rId26"/>
    <p:sldId id="325" r:id="rId27"/>
    <p:sldId id="326" r:id="rId28"/>
    <p:sldId id="327" r:id="rId29"/>
    <p:sldId id="330" r:id="rId30"/>
    <p:sldId id="329" r:id="rId31"/>
  </p:sldIdLst>
  <p:sldSz cx="9144000" cy="6858000" type="screen4x3"/>
  <p:notesSz cx="6858000" cy="9144000"/>
  <p:embeddedFontLst>
    <p:embeddedFont>
      <p:font typeface="宋体" panose="02010600030101010101" pitchFamily="2" charset="-122"/>
      <p:regular r:id="rId33"/>
    </p:embeddedFont>
    <p:embeddedFont>
      <p:font typeface="楷体_GB2312" panose="02010609060101010101" charset="-122"/>
      <p:regular r:id="rId34"/>
    </p:embeddedFont>
    <p:embeddedFont>
      <p:font typeface="华文中宋" panose="020B0604020202020204" charset="-122"/>
      <p:regular r:id="rId35"/>
    </p:embeddedFont>
    <p:embeddedFont>
      <p:font typeface="宋体" panose="02010600030101010101" pitchFamily="2" charset="-122"/>
      <p:regular r:id="rId33"/>
    </p:embeddedFont>
    <p:embeddedFont>
      <p:font typeface="KaiTi" panose="02010609060101010101" pitchFamily="49" charset="-122"/>
      <p:regular r:id="rId36"/>
    </p:embeddedFont>
    <p:embeddedFont>
      <p:font typeface="黑体" panose="02010609060101010101" pitchFamily="49" charset="-122"/>
      <p:regular r:id="rId37"/>
    </p:embeddedFont>
    <p:embeddedFont>
      <p:font typeface="Calibri" panose="020F0502020204030204" pitchFamily="34" charset="0"/>
      <p:regular r:id="rId38"/>
      <p:bold r:id="rId39"/>
      <p:italic r:id="rId40"/>
      <p:boldItalic r:id="rId41"/>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387" autoAdjust="0"/>
  </p:normalViewPr>
  <p:slideViewPr>
    <p:cSldViewPr>
      <p:cViewPr varScale="1">
        <p:scale>
          <a:sx n="57" d="100"/>
          <a:sy n="57" d="100"/>
        </p:scale>
        <p:origin x="812" y="40"/>
      </p:cViewPr>
      <p:guideLst>
        <p:guide orient="horz" pos="2160"/>
        <p:guide pos="2880"/>
      </p:guideLst>
    </p:cSldViewPr>
  </p:slideViewPr>
  <p:outlineViewPr>
    <p:cViewPr>
      <p:scale>
        <a:sx n="25" d="100"/>
        <a:sy n="25" d="100"/>
      </p:scale>
      <p:origin x="0" y="-8928"/>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_rels/viewProps.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Microsoft%20Word%20&#20013;&#30340;&#22270;&#34920;"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Microsoft%20Word%20&#20013;&#30340;&#22270;&#34920;"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73381138824"/>
          <c:y val="5.07146150299677E-2"/>
          <c:w val="0.81213939699103199"/>
          <c:h val="0.79065137604687397"/>
        </c:manualLayout>
      </c:layout>
      <c:scatterChart>
        <c:scatterStyle val="lineMarker"/>
        <c:varyColors val="0"/>
        <c:ser>
          <c:idx val="0"/>
          <c:order val="0"/>
          <c:tx>
            <c:strRef>
              <c:f>'周期90 100%装车 流量变化'!$A$3</c:f>
              <c:strCache>
                <c:ptCount val="1"/>
                <c:pt idx="0">
                  <c:v>without speed guidance</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流量变化'!$B$3:$J$3</c:f>
              <c:numCache>
                <c:formatCode>General</c:formatCode>
                <c:ptCount val="9"/>
                <c:pt idx="0">
                  <c:v>18.13</c:v>
                </c:pt>
                <c:pt idx="1">
                  <c:v>20.079999999999998</c:v>
                </c:pt>
                <c:pt idx="2" formatCode="0.00_);[Red]\(0.00\)">
                  <c:v>21.73</c:v>
                </c:pt>
                <c:pt idx="3" formatCode="0.00_);[Red]\(0.00\)">
                  <c:v>24.12</c:v>
                </c:pt>
                <c:pt idx="4" formatCode="0.00_);[Red]\(0.00\)">
                  <c:v>25.81</c:v>
                </c:pt>
                <c:pt idx="5" formatCode="0.00_);[Red]\(0.00\)">
                  <c:v>28.56</c:v>
                </c:pt>
                <c:pt idx="6" formatCode="0.00_);[Red]\(0.00\)">
                  <c:v>34.36</c:v>
                </c:pt>
                <c:pt idx="7" formatCode="0.00_);[Red]\(0.00\)">
                  <c:v>106.01</c:v>
                </c:pt>
                <c:pt idx="8" formatCode="0.00_);[Red]\(0.00\)">
                  <c:v>210.84</c:v>
                </c:pt>
              </c:numCache>
            </c:numRef>
          </c:yVal>
          <c:smooth val="0"/>
          <c:extLst>
            <c:ext xmlns:c16="http://schemas.microsoft.com/office/drawing/2014/chart" uri="{C3380CC4-5D6E-409C-BE32-E72D297353CC}">
              <c16:uniqueId val="{00000000-6A34-4AF6-B2E6-152B2A466268}"/>
            </c:ext>
          </c:extLst>
        </c:ser>
        <c:ser>
          <c:idx val="1"/>
          <c:order val="1"/>
          <c:tx>
            <c:strRef>
              <c:f>'周期90 100%装车 流量变化'!$A$4</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流量变化'!$B$4:$J$4</c:f>
              <c:numCache>
                <c:formatCode>General</c:formatCode>
                <c:ptCount val="9"/>
                <c:pt idx="0">
                  <c:v>14.56</c:v>
                </c:pt>
                <c:pt idx="1">
                  <c:v>16.39</c:v>
                </c:pt>
                <c:pt idx="2" formatCode="0.00_);[Red]\(0.00\)">
                  <c:v>18.07</c:v>
                </c:pt>
                <c:pt idx="3" formatCode="0.00_);[Red]\(0.00\)">
                  <c:v>19.850000000000001</c:v>
                </c:pt>
                <c:pt idx="4" formatCode="0.00_);[Red]\(0.00\)">
                  <c:v>21.21</c:v>
                </c:pt>
                <c:pt idx="5" formatCode="0.00_);[Red]\(0.00\)">
                  <c:v>23.6</c:v>
                </c:pt>
                <c:pt idx="6" formatCode="0.00_);[Red]\(0.00\)">
                  <c:v>28.13</c:v>
                </c:pt>
                <c:pt idx="7" formatCode="0.00_);[Red]\(0.00\)">
                  <c:v>40.17</c:v>
                </c:pt>
                <c:pt idx="8" formatCode="0.00_);[Red]\(0.00\)">
                  <c:v>109.58</c:v>
                </c:pt>
              </c:numCache>
            </c:numRef>
          </c:yVal>
          <c:smooth val="0"/>
          <c:extLst>
            <c:ext xmlns:c16="http://schemas.microsoft.com/office/drawing/2014/chart" uri="{C3380CC4-5D6E-409C-BE32-E72D297353CC}">
              <c16:uniqueId val="{00000001-6A34-4AF6-B2E6-152B2A466268}"/>
            </c:ext>
          </c:extLst>
        </c:ser>
        <c:ser>
          <c:idx val="2"/>
          <c:order val="2"/>
          <c:tx>
            <c:strRef>
              <c:f>'周期90 100%装车 流量变化'!$A$5</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流量变化'!$B$5:$J$5</c:f>
              <c:numCache>
                <c:formatCode>General</c:formatCode>
                <c:ptCount val="9"/>
                <c:pt idx="0" formatCode="0.00">
                  <c:v>12.6</c:v>
                </c:pt>
                <c:pt idx="1">
                  <c:v>14.55</c:v>
                </c:pt>
                <c:pt idx="2" formatCode="0.00_);[Red]\(0.00\)">
                  <c:v>16.05</c:v>
                </c:pt>
                <c:pt idx="3" formatCode="0.00_);[Red]\(0.00\)">
                  <c:v>17.38</c:v>
                </c:pt>
                <c:pt idx="4" formatCode="0.00_);[Red]\(0.00\)">
                  <c:v>18.78</c:v>
                </c:pt>
                <c:pt idx="5" formatCode="0.00_);[Red]\(0.00\)">
                  <c:v>20.23</c:v>
                </c:pt>
                <c:pt idx="6" formatCode="0.00_);[Red]\(0.00\)">
                  <c:v>21.87</c:v>
                </c:pt>
                <c:pt idx="7" formatCode="0.00_);[Red]\(0.00\)">
                  <c:v>23.48</c:v>
                </c:pt>
                <c:pt idx="8" formatCode="0.00_);[Red]\(0.00\)">
                  <c:v>25.18</c:v>
                </c:pt>
              </c:numCache>
            </c:numRef>
          </c:yVal>
          <c:smooth val="0"/>
          <c:extLst>
            <c:ext xmlns:c16="http://schemas.microsoft.com/office/drawing/2014/chart" uri="{C3380CC4-5D6E-409C-BE32-E72D297353CC}">
              <c16:uniqueId val="{00000002-6A34-4AF6-B2E6-152B2A466268}"/>
            </c:ext>
          </c:extLst>
        </c:ser>
        <c:dLbls>
          <c:showLegendKey val="0"/>
          <c:showVal val="0"/>
          <c:showCatName val="0"/>
          <c:showSerName val="0"/>
          <c:showPercent val="0"/>
          <c:showBubbleSize val="0"/>
        </c:dLbls>
        <c:axId val="-373119536"/>
        <c:axId val="-373118448"/>
      </c:scatterChart>
      <c:valAx>
        <c:axId val="-373119536"/>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layout/>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8448"/>
        <c:crosses val="autoZero"/>
        <c:crossBetween val="midCat"/>
        <c:majorUnit val="300"/>
      </c:valAx>
      <c:valAx>
        <c:axId val="-373118448"/>
        <c:scaling>
          <c:orientation val="minMax"/>
          <c:max val="22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layout/>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9536"/>
        <c:crosses val="autoZero"/>
        <c:crossBetween val="midCat"/>
        <c:majorUnit val="40"/>
      </c:valAx>
      <c:spPr>
        <a:noFill/>
        <a:ln>
          <a:noFill/>
        </a:ln>
        <a:effectLst/>
      </c:spPr>
    </c:plotArea>
    <c:legend>
      <c:legendPos val="b"/>
      <c:layout>
        <c:manualLayout>
          <c:xMode val="edge"/>
          <c:yMode val="edge"/>
          <c:x val="0.14280508555504401"/>
          <c:y val="4.5200262830216803E-2"/>
          <c:w val="0.53522753908793397"/>
          <c:h val="0.147976316238478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556485428296"/>
          <c:y val="6.4686830580717794E-2"/>
          <c:w val="0.82158083671183901"/>
          <c:h val="0.80331922298013603"/>
        </c:manualLayout>
      </c:layout>
      <c:scatterChart>
        <c:scatterStyle val="lineMarker"/>
        <c:varyColors val="0"/>
        <c:ser>
          <c:idx val="0"/>
          <c:order val="0"/>
          <c:tx>
            <c:strRef>
              <c:f>'周期90 100%装车 流量变化'!$A$7</c:f>
              <c:strCache>
                <c:ptCount val="1"/>
                <c:pt idx="0">
                  <c:v>Without speed guidance </c:v>
                </c:pt>
              </c:strCache>
            </c:strRef>
          </c:tx>
          <c:spPr>
            <a:ln w="19050" cap="rnd">
              <a:solidFill>
                <a:schemeClr val="accent1"/>
              </a:solidFill>
              <a:prstDash val="dash"/>
              <a:round/>
            </a:ln>
            <a:effectLst/>
          </c:spPr>
          <c:marker>
            <c:symbol val="circle"/>
            <c:size val="5"/>
            <c:spPr>
              <a:solidFill>
                <a:schemeClr val="accent1"/>
              </a:solidFill>
              <a:ln w="9525">
                <a:solidFill>
                  <a:schemeClr val="accent1"/>
                </a:solidFill>
              </a:ln>
              <a:effectLst/>
            </c:spPr>
          </c:marker>
          <c:dPt>
            <c:idx val="8"/>
            <c:marker>
              <c:symbol val="circle"/>
              <c:size val="5"/>
              <c:spPr>
                <a:solidFill>
                  <a:schemeClr val="accent1"/>
                </a:solidFill>
                <a:ln w="9525">
                  <a:solidFill>
                    <a:schemeClr val="accent1"/>
                  </a:solidFill>
                </a:ln>
                <a:effectLst/>
              </c:spPr>
            </c:marker>
            <c:bubble3D val="0"/>
            <c:spPr>
              <a:ln w="19050" cap="rnd">
                <a:solidFill>
                  <a:schemeClr val="accent1"/>
                </a:solidFill>
                <a:prstDash val="sysDash"/>
                <a:round/>
              </a:ln>
              <a:effectLst/>
            </c:spPr>
            <c:extLst>
              <c:ext xmlns:c16="http://schemas.microsoft.com/office/drawing/2014/chart" uri="{C3380CC4-5D6E-409C-BE32-E72D297353CC}">
                <c16:uniqueId val="{00000001-EED6-4CB5-9E16-501D9DF5BDE9}"/>
              </c:ext>
            </c:extLst>
          </c:dPt>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流量变化'!$B$7:$J$7</c:f>
              <c:numCache>
                <c:formatCode>General</c:formatCode>
                <c:ptCount val="9"/>
                <c:pt idx="0">
                  <c:v>0.54</c:v>
                </c:pt>
                <c:pt idx="1">
                  <c:v>0.55000000000000004</c:v>
                </c:pt>
                <c:pt idx="2" formatCode="0.00_);[Red]\(0.00\)">
                  <c:v>0.56000000000000005</c:v>
                </c:pt>
                <c:pt idx="3" formatCode="0.00_);[Red]\(0.00\)">
                  <c:v>0.57999999999999996</c:v>
                </c:pt>
                <c:pt idx="4" formatCode="0.00_);[Red]\(0.00\)">
                  <c:v>0.56999999999999995</c:v>
                </c:pt>
                <c:pt idx="5" formatCode="0.00_);[Red]\(0.00\)">
                  <c:v>0.57999999999999996</c:v>
                </c:pt>
                <c:pt idx="6" formatCode="0.00_);[Red]\(0.00\)">
                  <c:v>0.63</c:v>
                </c:pt>
                <c:pt idx="7" formatCode="0.00_);[Red]\(0.00\)">
                  <c:v>1.49</c:v>
                </c:pt>
                <c:pt idx="8" formatCode="0.00_);[Red]\(0.00\)">
                  <c:v>3</c:v>
                </c:pt>
              </c:numCache>
            </c:numRef>
          </c:yVal>
          <c:smooth val="0"/>
          <c:extLst>
            <c:ext xmlns:c16="http://schemas.microsoft.com/office/drawing/2014/chart" uri="{C3380CC4-5D6E-409C-BE32-E72D297353CC}">
              <c16:uniqueId val="{00000002-EED6-4CB5-9E16-501D9DF5BDE9}"/>
            </c:ext>
          </c:extLst>
        </c:ser>
        <c:ser>
          <c:idx val="1"/>
          <c:order val="1"/>
          <c:tx>
            <c:strRef>
              <c:f>'周期90 100%装车 流量变化'!$A$8</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流量变化'!$B$8:$J$8</c:f>
              <c:numCache>
                <c:formatCode>General</c:formatCode>
                <c:ptCount val="9"/>
                <c:pt idx="0">
                  <c:v>0.35</c:v>
                </c:pt>
                <c:pt idx="1">
                  <c:v>0.36</c:v>
                </c:pt>
                <c:pt idx="2" formatCode="0.00_);[Red]\(0.00\)">
                  <c:v>0.37</c:v>
                </c:pt>
                <c:pt idx="3" formatCode="0.00_);[Red]\(0.00\)">
                  <c:v>0.38</c:v>
                </c:pt>
                <c:pt idx="4" formatCode="0.00_);[Red]\(0.00\)">
                  <c:v>0.39</c:v>
                </c:pt>
                <c:pt idx="5" formatCode="0.00_);[Red]\(0.00\)">
                  <c:v>0.39</c:v>
                </c:pt>
                <c:pt idx="6" formatCode="0.00_);[Red]\(0.00\)">
                  <c:v>0.44</c:v>
                </c:pt>
                <c:pt idx="7" formatCode="0.00_);[Red]\(0.00\)">
                  <c:v>0.55000000000000004</c:v>
                </c:pt>
                <c:pt idx="8" formatCode="0.00_);[Red]\(0.00\)">
                  <c:v>1.39</c:v>
                </c:pt>
              </c:numCache>
            </c:numRef>
          </c:yVal>
          <c:smooth val="0"/>
          <c:extLst>
            <c:ext xmlns:c16="http://schemas.microsoft.com/office/drawing/2014/chart" uri="{C3380CC4-5D6E-409C-BE32-E72D297353CC}">
              <c16:uniqueId val="{00000003-EED6-4CB5-9E16-501D9DF5BDE9}"/>
            </c:ext>
          </c:extLst>
        </c:ser>
        <c:ser>
          <c:idx val="2"/>
          <c:order val="2"/>
          <c:tx>
            <c:strRef>
              <c:f>'周期90 100%装车 流量变化'!$A$9</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流量变化'!$B$9:$J$9</c:f>
              <c:numCache>
                <c:formatCode>General</c:formatCode>
                <c:ptCount val="9"/>
                <c:pt idx="0">
                  <c:v>0.18</c:v>
                </c:pt>
                <c:pt idx="1">
                  <c:v>0.19</c:v>
                </c:pt>
                <c:pt idx="2" formatCode="0.00_);[Red]\(0.00\)">
                  <c:v>0.21</c:v>
                </c:pt>
                <c:pt idx="3" formatCode="0.00_);[Red]\(0.00\)">
                  <c:v>0.21</c:v>
                </c:pt>
                <c:pt idx="4" formatCode="0.00_);[Red]\(0.00\)">
                  <c:v>0.19</c:v>
                </c:pt>
                <c:pt idx="5" formatCode="0.00_);[Red]\(0.00\)">
                  <c:v>0.19</c:v>
                </c:pt>
                <c:pt idx="6" formatCode="0.00_);[Red]\(0.00\)">
                  <c:v>0.19</c:v>
                </c:pt>
                <c:pt idx="7" formatCode="0.00_);[Red]\(0.00\)">
                  <c:v>0.2</c:v>
                </c:pt>
                <c:pt idx="8" formatCode="0.00_);[Red]\(0.00\)">
                  <c:v>0.19</c:v>
                </c:pt>
              </c:numCache>
            </c:numRef>
          </c:yVal>
          <c:smooth val="0"/>
          <c:extLst>
            <c:ext xmlns:c16="http://schemas.microsoft.com/office/drawing/2014/chart" uri="{C3380CC4-5D6E-409C-BE32-E72D297353CC}">
              <c16:uniqueId val="{00000004-EED6-4CB5-9E16-501D9DF5BDE9}"/>
            </c:ext>
          </c:extLst>
        </c:ser>
        <c:dLbls>
          <c:showLegendKey val="0"/>
          <c:showVal val="0"/>
          <c:showCatName val="0"/>
          <c:showSerName val="0"/>
          <c:showPercent val="0"/>
          <c:showBubbleSize val="0"/>
        </c:dLbls>
        <c:axId val="-373111920"/>
        <c:axId val="-373110832"/>
      </c:scatterChart>
      <c:valAx>
        <c:axId val="-373111920"/>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layout/>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0832"/>
        <c:crosses val="autoZero"/>
        <c:crossBetween val="midCat"/>
        <c:majorUnit val="300"/>
      </c:valAx>
      <c:valAx>
        <c:axId val="-373110832"/>
        <c:scaling>
          <c:orientation val="minMax"/>
          <c:max val="3"/>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number of stops</a:t>
                </a:r>
                <a:endParaRPr lang="zh-CN" b="1"/>
              </a:p>
            </c:rich>
          </c:tx>
          <c:layout/>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1920"/>
        <c:crosses val="autoZero"/>
        <c:crossBetween val="midCat"/>
      </c:valAx>
      <c:spPr>
        <a:noFill/>
        <a:ln>
          <a:noFill/>
        </a:ln>
        <a:effectLst/>
      </c:spPr>
    </c:plotArea>
    <c:legend>
      <c:legendPos val="b"/>
      <c:layout>
        <c:manualLayout>
          <c:xMode val="edge"/>
          <c:yMode val="edge"/>
          <c:x val="0.12754625007596199"/>
          <c:y val="5.9596136833870703E-2"/>
          <c:w val="0.55581934906979003"/>
          <c:h val="0.16174805197464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3302572294229"/>
          <c:y val="5.1067780872794802E-2"/>
          <c:w val="0.82123987533531895"/>
          <c:h val="0.80330131087374501"/>
        </c:manualLayout>
      </c:layout>
      <c:scatterChart>
        <c:scatterStyle val="lineMarker"/>
        <c:varyColors val="0"/>
        <c:ser>
          <c:idx val="0"/>
          <c:order val="0"/>
          <c:tx>
            <c:strRef>
              <c:f>'[Microsoft Word 中的图表]周期90 100%装车 流量变化'!$A$11</c:f>
              <c:strCache>
                <c:ptCount val="1"/>
                <c:pt idx="0">
                  <c:v>Without speed guidance </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流量变化'!$B$11:$J$11</c:f>
              <c:numCache>
                <c:formatCode>General</c:formatCode>
                <c:ptCount val="9"/>
                <c:pt idx="0">
                  <c:v>10.45</c:v>
                </c:pt>
                <c:pt idx="1">
                  <c:v>11.17</c:v>
                </c:pt>
                <c:pt idx="2" formatCode="0.00_);[Red]\(0.00\)">
                  <c:v>11.69</c:v>
                </c:pt>
                <c:pt idx="3" formatCode="0.00_);[Red]\(0.00\)">
                  <c:v>12.09</c:v>
                </c:pt>
                <c:pt idx="4" formatCode="0.00_);[Red]\(0.00\)">
                  <c:v>12.35</c:v>
                </c:pt>
                <c:pt idx="5" formatCode="0.00_);[Red]\(0.00\)">
                  <c:v>13.1</c:v>
                </c:pt>
                <c:pt idx="6" formatCode="0.00_);[Red]\(0.00\)">
                  <c:v>15.66</c:v>
                </c:pt>
                <c:pt idx="7" formatCode="0.00_);[Red]\(0.00\)">
                  <c:v>54.61</c:v>
                </c:pt>
                <c:pt idx="8" formatCode="0.00_);[Red]\(0.00\)">
                  <c:v>122.35</c:v>
                </c:pt>
              </c:numCache>
            </c:numRef>
          </c:yVal>
          <c:smooth val="0"/>
          <c:extLst>
            <c:ext xmlns:c16="http://schemas.microsoft.com/office/drawing/2014/chart" uri="{C3380CC4-5D6E-409C-BE32-E72D297353CC}">
              <c16:uniqueId val="{00000000-4F79-4B17-AFFA-02719B6CC762}"/>
            </c:ext>
          </c:extLst>
        </c:ser>
        <c:ser>
          <c:idx val="1"/>
          <c:order val="1"/>
          <c:tx>
            <c:strRef>
              <c:f>'[Microsoft Word 中的图表]周期90 100%装车 流量变化'!$A$12</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流量变化'!$B$12:$J$12</c:f>
              <c:numCache>
                <c:formatCode>General</c:formatCode>
                <c:ptCount val="9"/>
                <c:pt idx="0">
                  <c:v>8.2100000000000009</c:v>
                </c:pt>
                <c:pt idx="1">
                  <c:v>8.6300000000000008</c:v>
                </c:pt>
                <c:pt idx="2" formatCode="0.00_);[Red]\(0.00\)">
                  <c:v>9.1199999999999992</c:v>
                </c:pt>
                <c:pt idx="3" formatCode="0.00_);[Red]\(0.00\)">
                  <c:v>9.75</c:v>
                </c:pt>
                <c:pt idx="4" formatCode="0.00_);[Red]\(0.00\)">
                  <c:v>10.17</c:v>
                </c:pt>
                <c:pt idx="5" formatCode="0.00_);[Red]\(0.00\)">
                  <c:v>11.02</c:v>
                </c:pt>
                <c:pt idx="6" formatCode="0.00_);[Red]\(0.00\)">
                  <c:v>13.14</c:v>
                </c:pt>
                <c:pt idx="7" formatCode="0.00_);[Red]\(0.00\)">
                  <c:v>20.49</c:v>
                </c:pt>
                <c:pt idx="8" formatCode="0.00_);[Red]\(0.00\)">
                  <c:v>71.22</c:v>
                </c:pt>
              </c:numCache>
            </c:numRef>
          </c:yVal>
          <c:smooth val="0"/>
          <c:extLst>
            <c:ext xmlns:c16="http://schemas.microsoft.com/office/drawing/2014/chart" uri="{C3380CC4-5D6E-409C-BE32-E72D297353CC}">
              <c16:uniqueId val="{00000001-4F79-4B17-AFFA-02719B6CC762}"/>
            </c:ext>
          </c:extLst>
        </c:ser>
        <c:ser>
          <c:idx val="2"/>
          <c:order val="2"/>
          <c:tx>
            <c:strRef>
              <c:f>'[Microsoft Word 中的图表]周期90 100%装车 流量变化'!$A$13</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流量变化'!$B$13:$J$13</c:f>
              <c:numCache>
                <c:formatCode>General</c:formatCode>
                <c:ptCount val="9"/>
                <c:pt idx="0" formatCode="0.00">
                  <c:v>5.8</c:v>
                </c:pt>
                <c:pt idx="1">
                  <c:v>5.88</c:v>
                </c:pt>
                <c:pt idx="2" formatCode="0.00_);[Red]\(0.00\)">
                  <c:v>5.99</c:v>
                </c:pt>
                <c:pt idx="3" formatCode="0.00_);[Red]\(0.00\)">
                  <c:v>6.07</c:v>
                </c:pt>
                <c:pt idx="4" formatCode="0.00_);[Red]\(0.00\)">
                  <c:v>6.05</c:v>
                </c:pt>
                <c:pt idx="5" formatCode="0.00_);[Red]\(0.00\)">
                  <c:v>6.07</c:v>
                </c:pt>
                <c:pt idx="6" formatCode="0.00_);[Red]\(0.00\)">
                  <c:v>6.2</c:v>
                </c:pt>
                <c:pt idx="7" formatCode="0.00_);[Red]\(0.00\)">
                  <c:v>6.74</c:v>
                </c:pt>
                <c:pt idx="8" formatCode="0.00_);[Red]\(0.00\)">
                  <c:v>6.9</c:v>
                </c:pt>
              </c:numCache>
            </c:numRef>
          </c:yVal>
          <c:smooth val="0"/>
          <c:extLst>
            <c:ext xmlns:c16="http://schemas.microsoft.com/office/drawing/2014/chart" uri="{C3380CC4-5D6E-409C-BE32-E72D297353CC}">
              <c16:uniqueId val="{00000002-4F79-4B17-AFFA-02719B6CC762}"/>
            </c:ext>
          </c:extLst>
        </c:ser>
        <c:dLbls>
          <c:showLegendKey val="0"/>
          <c:showVal val="0"/>
          <c:showCatName val="0"/>
          <c:showSerName val="0"/>
          <c:showPercent val="0"/>
          <c:showBubbleSize val="0"/>
        </c:dLbls>
        <c:axId val="-373115184"/>
        <c:axId val="-817197616"/>
      </c:scatterChart>
      <c:valAx>
        <c:axId val="-373115184"/>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layout/>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197616"/>
        <c:crosses val="autoZero"/>
        <c:crossBetween val="midCat"/>
        <c:majorUnit val="300"/>
      </c:valAx>
      <c:valAx>
        <c:axId val="-817197616"/>
        <c:scaling>
          <c:orientation val="minMax"/>
          <c:max val="13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stop time (s)</a:t>
                </a:r>
                <a:endParaRPr lang="zh-CN" b="1"/>
              </a:p>
            </c:rich>
          </c:tx>
          <c:layout/>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5184"/>
        <c:crosses val="autoZero"/>
        <c:crossBetween val="midCat"/>
      </c:valAx>
      <c:spPr>
        <a:noFill/>
        <a:ln>
          <a:noFill/>
        </a:ln>
        <a:effectLst/>
      </c:spPr>
    </c:plotArea>
    <c:legend>
      <c:legendPos val="b"/>
      <c:layout>
        <c:manualLayout>
          <c:xMode val="edge"/>
          <c:yMode val="edge"/>
          <c:x val="0.13652041427566899"/>
          <c:y val="5.6985355939142703E-2"/>
          <c:w val="0.55606611742440704"/>
          <c:h val="0.16307035436726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1303149606299198E-2"/>
          <c:y val="2.3148148148148098E-2"/>
          <c:w val="0.82353718285214395"/>
          <c:h val="0.77338655584718596"/>
        </c:manualLayout>
      </c:layout>
      <c:scatterChart>
        <c:scatterStyle val="lineMarker"/>
        <c:varyColors val="0"/>
        <c:ser>
          <c:idx val="0"/>
          <c:order val="0"/>
          <c:tx>
            <c:strRef>
              <c:f>'[Microsoft Word 中的图表]Sheet1'!$A$2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中的图表]Sheet1'!$B$2:$L$2</c:f>
              <c:numCache>
                <c:formatCode>General</c:formatCode>
                <c:ptCount val="11"/>
              </c:numCache>
            </c:numRef>
          </c:yVal>
          <c:smooth val="0"/>
          <c:extLst>
            <c:ext xmlns:c16="http://schemas.microsoft.com/office/drawing/2014/chart" uri="{C3380CC4-5D6E-409C-BE32-E72D297353CC}">
              <c16:uniqueId val="{00000000-0011-4299-95EE-83B1729E7D4F}"/>
            </c:ext>
          </c:extLst>
        </c:ser>
        <c:ser>
          <c:idx val="1"/>
          <c:order val="1"/>
          <c:tx>
            <c:strRef>
              <c:f>'[Microsoft Word 中的图表]Sheet1'!$A$3</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中的图表]Sheet1'!$B$3:$L$3</c:f>
              <c:numCache>
                <c:formatCode>General</c:formatCode>
                <c:ptCount val="11"/>
                <c:pt idx="0" formatCode="0.00_);[Red]\(0.00\)">
                  <c:v>42.5</c:v>
                </c:pt>
                <c:pt idx="1">
                  <c:v>39.869999999999997</c:v>
                </c:pt>
                <c:pt idx="2" formatCode="0.00">
                  <c:v>36.01</c:v>
                </c:pt>
                <c:pt idx="3">
                  <c:v>34.69</c:v>
                </c:pt>
                <c:pt idx="4">
                  <c:v>32.159999999999997</c:v>
                </c:pt>
                <c:pt idx="5" formatCode="0.00">
                  <c:v>31.46</c:v>
                </c:pt>
                <c:pt idx="6">
                  <c:v>31.31</c:v>
                </c:pt>
                <c:pt idx="7" formatCode="0.00">
                  <c:v>31.32</c:v>
                </c:pt>
                <c:pt idx="8">
                  <c:v>30.28</c:v>
                </c:pt>
                <c:pt idx="9">
                  <c:v>29.69</c:v>
                </c:pt>
                <c:pt idx="10" formatCode="0.00_);[Red]\(0.00\)">
                  <c:v>28.19</c:v>
                </c:pt>
              </c:numCache>
            </c:numRef>
          </c:yVal>
          <c:smooth val="0"/>
          <c:extLst>
            <c:ext xmlns:c16="http://schemas.microsoft.com/office/drawing/2014/chart" uri="{C3380CC4-5D6E-409C-BE32-E72D297353CC}">
              <c16:uniqueId val="{00000001-0011-4299-95EE-83B1729E7D4F}"/>
            </c:ext>
          </c:extLst>
        </c:ser>
        <c:ser>
          <c:idx val="2"/>
          <c:order val="2"/>
          <c:tx>
            <c:strRef>
              <c:f>'[Microsoft Word 中的图表]Sheet1'!$A$4</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中的图表]Sheet1'!$B$4:$L$4</c:f>
              <c:numCache>
                <c:formatCode>General</c:formatCode>
                <c:ptCount val="11"/>
                <c:pt idx="0" formatCode="0.00_);[Red]\(0.00\)">
                  <c:v>42.64</c:v>
                </c:pt>
                <c:pt idx="1">
                  <c:v>39.83</c:v>
                </c:pt>
                <c:pt idx="2">
                  <c:v>34.94</c:v>
                </c:pt>
                <c:pt idx="3">
                  <c:v>31.4</c:v>
                </c:pt>
                <c:pt idx="4">
                  <c:v>26.39</c:v>
                </c:pt>
                <c:pt idx="5">
                  <c:v>25.87</c:v>
                </c:pt>
                <c:pt idx="6">
                  <c:v>24.72</c:v>
                </c:pt>
                <c:pt idx="7">
                  <c:v>24.39</c:v>
                </c:pt>
                <c:pt idx="8" formatCode="0.00">
                  <c:v>23.83</c:v>
                </c:pt>
                <c:pt idx="9">
                  <c:v>23.08</c:v>
                </c:pt>
                <c:pt idx="10" formatCode="0.00">
                  <c:v>22.6</c:v>
                </c:pt>
              </c:numCache>
            </c:numRef>
          </c:yVal>
          <c:smooth val="0"/>
          <c:extLst>
            <c:ext xmlns:c16="http://schemas.microsoft.com/office/drawing/2014/chart" uri="{C3380CC4-5D6E-409C-BE32-E72D297353CC}">
              <c16:uniqueId val="{00000002-0011-4299-95EE-83B1729E7D4F}"/>
            </c:ext>
          </c:extLst>
        </c:ser>
        <c:dLbls>
          <c:showLegendKey val="0"/>
          <c:showVal val="0"/>
          <c:showCatName val="0"/>
          <c:showSerName val="0"/>
          <c:showPercent val="0"/>
          <c:showBubbleSize val="0"/>
        </c:dLbls>
        <c:axId val="-817207952"/>
        <c:axId val="-817210672"/>
      </c:scatterChart>
      <c:valAx>
        <c:axId val="-817207952"/>
        <c:scaling>
          <c:orientation val="minMax"/>
          <c:max val="1"/>
        </c:scaling>
        <c:delete val="0"/>
        <c:axPos val="b"/>
        <c:title>
          <c:tx>
            <c:rich>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Penetration rate</a:t>
                </a:r>
                <a:endParaRPr lang="zh-CN" b="1"/>
              </a:p>
            </c:rich>
          </c:tx>
          <c:layout>
            <c:manualLayout>
              <c:xMode val="edge"/>
              <c:yMode val="edge"/>
              <c:x val="0.40329396325459299"/>
              <c:y val="0.91319335083114594"/>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10672"/>
        <c:crosses val="autoZero"/>
        <c:crossBetween val="midCat"/>
        <c:majorUnit val="0.1"/>
      </c:valAx>
      <c:valAx>
        <c:axId val="-817210672"/>
        <c:scaling>
          <c:orientation val="minMax"/>
          <c:max val="45"/>
          <c:min val="20"/>
        </c:scaling>
        <c:delete val="0"/>
        <c:axPos val="l"/>
        <c:title>
          <c:tx>
            <c:rich>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layout>
            <c:manualLayout>
              <c:xMode val="edge"/>
              <c:yMode val="edge"/>
              <c:x val="1.8925853018372699E-2"/>
              <c:y val="0.27125328083989497"/>
            </c:manualLayout>
          </c:layout>
          <c:overlay val="0"/>
          <c:spPr>
            <a:noFill/>
            <a:ln>
              <a:noFill/>
            </a:ln>
            <a:effectLst/>
          </c:spPr>
          <c:txPr>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07952"/>
        <c:crosses val="autoZero"/>
        <c:crossBetween val="midCat"/>
      </c:valAx>
      <c:spPr>
        <a:noFill/>
        <a:ln>
          <a:noFill/>
        </a:ln>
        <a:effectLst/>
      </c:spPr>
    </c:plotArea>
    <c:legend>
      <c:legendPos val="t"/>
      <c:legendEntry>
        <c:idx val="0"/>
        <c:delete val="1"/>
      </c:legendEntry>
      <c:layout>
        <c:manualLayout>
          <c:xMode val="edge"/>
          <c:yMode val="edge"/>
          <c:x val="0.45461023622047197"/>
          <c:y val="5.5555555555555601E-2"/>
          <c:w val="0.51300153105861801"/>
          <c:h val="0.139956984543599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2017/5/11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87008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221134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有这种仿真的需求之后我们希望有一个好的平台</a:t>
            </a:r>
            <a:endParaRPr lang="en-US" altLang="zh-CN" dirty="0" smtClean="0"/>
          </a:p>
          <a:p>
            <a:r>
              <a:rPr lang="zh-CN" altLang="en-US" dirty="0" smtClean="0"/>
              <a:t>预调研时获得的相关知识经验等告诉我们传统的这些仿真平台存在问题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13488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40868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1" dirty="0" smtClean="0"/>
              <a:t>较多但不复杂的用户自主设置参量</a:t>
            </a:r>
            <a:endParaRPr lang="en-US" altLang="zh-CN" b="1"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274900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zh-CN" altLang="en-US" dirty="0" smtClean="0"/>
              <a:t>注意说明三个模块的解耦问题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421424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243984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a:t>
            </a:r>
            <a:endParaRPr lang="en-US" altLang="zh-CN" dirty="0" smtClean="0"/>
          </a:p>
          <a:p>
            <a:r>
              <a:rPr lang="zh-CN" altLang="en-US" dirty="0" smtClean="0"/>
              <a:t>比如我设计了一种自主驾驶的模型</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54590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30</a:t>
            </a:fld>
            <a:endParaRPr lang="zh-CN" altLang="en-US" smtClean="0">
              <a:latin typeface="Arial" panose="020B0604020202020204" pitchFamily="34" charset="0"/>
            </a:endParaRPr>
          </a:p>
        </p:txBody>
      </p:sp>
    </p:spTree>
    <p:extLst>
      <p:ext uri="{BB962C8B-B14F-4D97-AF65-F5344CB8AC3E}">
        <p14:creationId xmlns:p14="http://schemas.microsoft.com/office/powerpoint/2010/main" val="6480752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878"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879"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880"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94"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95"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96"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118"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119"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120"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905"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906"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907"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926"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927"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928"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953"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954"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955"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974"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975"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976"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98"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99"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000"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022"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023"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024"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046"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047"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048"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070"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071"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072"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174"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175"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176"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ZeroWeigh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期项目报告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a:t>模型</a:t>
            </a:r>
            <a:r>
              <a:rPr lang="zh-CN" altLang="en-US" dirty="0" smtClean="0"/>
              <a:t>设计方面</a:t>
            </a:r>
            <a:endParaRPr lang="en-US" dirty="0"/>
          </a:p>
        </p:txBody>
      </p:sp>
      <p:sp>
        <p:nvSpPr>
          <p:cNvPr id="3" name="Content Placeholder 2"/>
          <p:cNvSpPr>
            <a:spLocks noGrp="1"/>
          </p:cNvSpPr>
          <p:nvPr>
            <p:ph idx="1"/>
          </p:nvPr>
        </p:nvSpPr>
        <p:spPr/>
        <p:txBody>
          <a:bodyPr/>
          <a:lstStyle/>
          <a:p>
            <a:r>
              <a:rPr lang="zh-CN" altLang="en-US" b="1" dirty="0"/>
              <a:t> 提</a:t>
            </a:r>
            <a:r>
              <a:rPr lang="zh-CN" altLang="en-US" b="1" dirty="0" smtClean="0"/>
              <a:t>供了完整的底层车辆模型控制接口</a:t>
            </a:r>
            <a:endParaRPr lang="en-US" altLang="zh-CN" dirty="0"/>
          </a:p>
          <a:p>
            <a:pPr lvl="1"/>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1"/>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a:t>
            </a:r>
            <a:r>
              <a:rPr lang="zh-CN" altLang="en-US" b="1" dirty="0">
                <a:latin typeface="SimSun" panose="02010600030101010101" pitchFamily="2" charset="-122"/>
                <a:ea typeface="SimSun" panose="02010600030101010101" pitchFamily="2" charset="-122"/>
              </a:rPr>
              <a:t>以简单实现车间通信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尤</a:t>
            </a:r>
            <a:r>
              <a:rPr lang="zh-CN" altLang="en-US" b="1" dirty="0">
                <a:latin typeface="SimSun" panose="02010600030101010101" pitchFamily="2" charset="-122"/>
                <a:ea typeface="SimSun" panose="02010600030101010101" pitchFamily="2" charset="-122"/>
              </a:rPr>
              <a:t>其与传统仿真软件相比</a:t>
            </a:r>
            <a:endParaRPr lang="en-US" altLang="zh-CN" b="1" dirty="0">
              <a:latin typeface="SimSun" panose="02010600030101010101" pitchFamily="2" charset="-122"/>
              <a:ea typeface="SimSun" panose="02010600030101010101" pitchFamily="2" charset="-122"/>
            </a:endParaRPr>
          </a:p>
          <a:p>
            <a:pPr lvl="2"/>
            <a:r>
              <a:rPr lang="en-US" altLang="zh-CN" b="1" dirty="0" smtClean="0">
                <a:latin typeface="SimSun" panose="02010600030101010101" pitchFamily="2" charset="-122"/>
                <a:ea typeface="SimSun" panose="02010600030101010101" pitchFamily="2" charset="-122"/>
              </a:rPr>
              <a:t> </a:t>
            </a:r>
            <a:r>
              <a:rPr lang="zh-CN" altLang="en-US" b="1" dirty="0">
                <a:latin typeface="SimSun" panose="02010600030101010101" pitchFamily="2" charset="-122"/>
                <a:ea typeface="SimSun" panose="02010600030101010101" pitchFamily="2" charset="-122"/>
              </a:rPr>
              <a:t>应合车路协同发展趋势</a:t>
            </a:r>
            <a:r>
              <a:rPr lang="en-US" altLang="zh-CN" b="1" dirty="0">
                <a:latin typeface="SimSun" panose="02010600030101010101" pitchFamily="2" charset="-122"/>
                <a:ea typeface="SimSun" panose="02010600030101010101" pitchFamily="2" charset="-122"/>
              </a:rPr>
              <a:t>——</a:t>
            </a:r>
            <a:r>
              <a:rPr lang="zh-CN" altLang="en-US" b="1" dirty="0">
                <a:latin typeface="SimSun" panose="02010600030101010101" pitchFamily="2" charset="-122"/>
                <a:ea typeface="SimSun" panose="02010600030101010101" pitchFamily="2" charset="-122"/>
              </a:rPr>
              <a:t>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706636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smtClean="0"/>
              <a:t>程序实现方面</a:t>
            </a:r>
            <a:endParaRPr lang="en-US" dirty="0"/>
          </a:p>
        </p:txBody>
      </p:sp>
      <p:sp>
        <p:nvSpPr>
          <p:cNvPr id="3" name="Content Placeholder 2"/>
          <p:cNvSpPr>
            <a:spLocks noGrp="1"/>
          </p:cNvSpPr>
          <p:nvPr>
            <p:ph idx="1"/>
          </p:nvPr>
        </p:nvSpPr>
        <p:spPr/>
        <p:txBody>
          <a:bodyPr/>
          <a:lstStyle/>
          <a:p>
            <a:r>
              <a:rPr lang="zh-CN" altLang="en-US" dirty="0" smtClean="0"/>
              <a:t>采用</a:t>
            </a:r>
            <a:r>
              <a:rPr lang="en-US" altLang="zh-CN" dirty="0" smtClean="0"/>
              <a:t>C++/Qt</a:t>
            </a:r>
            <a:r>
              <a:rPr lang="zh-CN" altLang="en-US" dirty="0" smtClean="0"/>
              <a:t>平台</a:t>
            </a:r>
            <a:endParaRPr lang="en-US" altLang="zh-CN" dirty="0" smtClean="0"/>
          </a:p>
          <a:p>
            <a:pPr lvl="1"/>
            <a:r>
              <a:rPr lang="zh-CN" altLang="en-US" dirty="0" smtClean="0"/>
              <a:t>程序速度 √ 可</a:t>
            </a:r>
            <a:r>
              <a:rPr lang="zh-CN" altLang="en-US" dirty="0"/>
              <a:t>移</a:t>
            </a:r>
            <a:r>
              <a:rPr lang="zh-CN" altLang="en-US" dirty="0" smtClean="0"/>
              <a:t>植性 √ 代码复杂度 </a:t>
            </a:r>
            <a:r>
              <a:rPr lang="en-US" altLang="zh-CN" dirty="0" smtClean="0"/>
              <a:t>×</a:t>
            </a:r>
            <a:endParaRPr lang="en-US" altLang="zh-CN" dirty="0"/>
          </a:p>
          <a:p>
            <a:pPr lvl="0"/>
            <a:r>
              <a:rPr lang="zh-CN" altLang="en-US" b="1" dirty="0"/>
              <a:t>数据结构和算法上的优化</a:t>
            </a:r>
            <a:endParaRPr lang="en-US" altLang="zh-CN" b="1" dirty="0"/>
          </a:p>
          <a:p>
            <a:pPr lvl="1"/>
            <a:r>
              <a:rPr lang="zh-CN" altLang="en-US" dirty="0"/>
              <a:t> 通过控制复杂算法的执行来提高仿真速度</a:t>
            </a:r>
            <a:endParaRPr lang="en-US" altLang="zh-CN" dirty="0"/>
          </a:p>
          <a:p>
            <a:r>
              <a:rPr lang="zh-CN" altLang="en-US" b="1" dirty="0">
                <a:latin typeface="KaiTi" panose="02010609060101010101" pitchFamily="49" charset="-122"/>
                <a:ea typeface="KaiTi" panose="02010609060101010101" pitchFamily="49" charset="-122"/>
              </a:rPr>
              <a:t>搭建高度具有可扩展性，可重用性的平</a:t>
            </a:r>
            <a:r>
              <a:rPr lang="zh-CN" altLang="en-US" b="1" dirty="0" smtClean="0">
                <a:latin typeface="KaiTi" panose="02010609060101010101" pitchFamily="49" charset="-122"/>
                <a:ea typeface="KaiTi" panose="02010609060101010101" pitchFamily="49" charset="-122"/>
              </a:rPr>
              <a:t>台</a:t>
            </a:r>
            <a:endParaRPr lang="en-US" altLang="zh-CN" b="1" dirty="0" smtClean="0">
              <a:latin typeface="KaiTi" panose="02010609060101010101" pitchFamily="49" charset="-122"/>
              <a:ea typeface="KaiTi" panose="02010609060101010101" pitchFamily="49" charset="-122"/>
            </a:endParaRPr>
          </a:p>
          <a:p>
            <a:pPr lvl="1"/>
            <a:r>
              <a:rPr lang="zh-CN" altLang="en-US" dirty="0" smtClean="0"/>
              <a:t> 后</a:t>
            </a:r>
            <a:r>
              <a:rPr lang="zh-CN" altLang="en-US" dirty="0"/>
              <a:t>期开发者可直接设计策略并进行验证</a:t>
            </a:r>
            <a:endParaRPr lang="en-US" altLang="zh-CN" dirty="0"/>
          </a:p>
          <a:p>
            <a:pPr lvl="1"/>
            <a:r>
              <a:rPr lang="en-US" dirty="0"/>
              <a:t> </a:t>
            </a:r>
            <a:r>
              <a:rPr lang="zh-CN" altLang="en-US" dirty="0"/>
              <a:t>不同策略效果测试仿真系统有望实现统</a:t>
            </a:r>
            <a:r>
              <a:rPr lang="zh-CN" altLang="en-US" dirty="0" smtClean="0"/>
              <a:t>一</a:t>
            </a:r>
            <a:endParaRPr lang="en-US" altLang="zh-CN" dirty="0" smtClean="0"/>
          </a:p>
        </p:txBody>
      </p:sp>
    </p:spTree>
    <p:extLst>
      <p:ext uri="{BB962C8B-B14F-4D97-AF65-F5344CB8AC3E}">
        <p14:creationId xmlns:p14="http://schemas.microsoft.com/office/powerpoint/2010/main" val="8404710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2638661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9256652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2816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从仿真情况来看执行效果良好</a:t>
            </a:r>
          </a:p>
        </p:txBody>
      </p:sp>
    </p:spTree>
    <p:extLst>
      <p:ext uri="{BB962C8B-B14F-4D97-AF65-F5344CB8AC3E}">
        <p14:creationId xmlns:p14="http://schemas.microsoft.com/office/powerpoint/2010/main" val="29874912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项目进度简介</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从</a:t>
            </a:r>
            <a:r>
              <a:rPr lang="en-US" altLang="zh-CN" dirty="0" smtClean="0"/>
              <a:t>2016</a:t>
            </a:r>
            <a:r>
              <a:rPr lang="zh-CN" altLang="en-US" dirty="0" smtClean="0"/>
              <a:t>年</a:t>
            </a:r>
            <a:r>
              <a:rPr lang="en-US" altLang="zh-CN" dirty="0" smtClean="0"/>
              <a:t>11</a:t>
            </a:r>
            <a:r>
              <a:rPr lang="zh-CN" altLang="en-US" dirty="0" smtClean="0"/>
              <a:t>月起逐步完成了文献调研，平台搭建，模型设计，仿真实验，数据处理，论文撰写等工作。</a:t>
            </a:r>
            <a:endParaRPr lang="en-US" altLang="zh-CN" dirty="0" smtClean="0"/>
          </a:p>
          <a:p>
            <a:r>
              <a:rPr lang="en-US" dirty="0"/>
              <a:t> </a:t>
            </a:r>
            <a:r>
              <a:rPr lang="zh-CN" altLang="en-US" dirty="0" smtClean="0"/>
              <a:t>总计贡献</a:t>
            </a:r>
            <a:r>
              <a:rPr lang="en-US" altLang="zh-CN" dirty="0" smtClean="0"/>
              <a:t>C++</a:t>
            </a:r>
            <a:r>
              <a:rPr lang="zh-CN" altLang="en-US" dirty="0" smtClean="0"/>
              <a:t>代码约</a:t>
            </a:r>
            <a:r>
              <a:rPr lang="en-US" altLang="zh-CN" dirty="0" smtClean="0"/>
              <a:t>3000</a:t>
            </a:r>
            <a:r>
              <a:rPr lang="zh-CN" altLang="en-US" dirty="0" smtClean="0"/>
              <a:t>行，相关编译脚本，仿真数据，程序文档等若干。</a:t>
            </a:r>
            <a:endParaRPr lang="en-US" altLang="zh-CN" dirty="0" smtClean="0"/>
          </a:p>
          <a:p>
            <a:r>
              <a:rPr lang="en-US" dirty="0"/>
              <a:t> </a:t>
            </a:r>
            <a:r>
              <a:rPr lang="zh-CN" altLang="en-US" dirty="0" smtClean="0"/>
              <a:t>目前项目已经进入收尾阶段，正在对论文进行翻译，修订等工作</a:t>
            </a:r>
            <a:endParaRPr lang="en-US" dirty="0"/>
          </a:p>
        </p:txBody>
      </p:sp>
    </p:spTree>
    <p:extLst>
      <p:ext uri="{BB962C8B-B14F-4D97-AF65-F5344CB8AC3E}">
        <p14:creationId xmlns:p14="http://schemas.microsoft.com/office/powerpoint/2010/main" val="114359233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III</a:t>
            </a:r>
            <a:r>
              <a:rPr lang="zh-CN" altLang="en-US" dirty="0" smtClean="0"/>
              <a:t>：项目成果</a:t>
            </a:r>
            <a:endParaRPr lang="en-US" dirty="0"/>
          </a:p>
        </p:txBody>
      </p:sp>
      <p:sp>
        <p:nvSpPr>
          <p:cNvPr id="3" name="Text Placeholder 2"/>
          <p:cNvSpPr>
            <a:spLocks noGrp="1"/>
          </p:cNvSpPr>
          <p:nvPr>
            <p:ph type="body" idx="1"/>
          </p:nvPr>
        </p:nvSpPr>
        <p:spPr/>
        <p:txBody>
          <a:bodyPr/>
          <a:lstStyle/>
          <a:p>
            <a:pPr lvl="0"/>
            <a:r>
              <a:rPr lang="zh-CN" altLang="en-US" dirty="0" smtClean="0"/>
              <a:t>仿真实验结论</a:t>
            </a:r>
          </a:p>
          <a:p>
            <a:r>
              <a:rPr lang="zh-CN" altLang="en-US" dirty="0" smtClean="0"/>
              <a:t>项目取得成果</a:t>
            </a:r>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326" y="692696"/>
            <a:ext cx="6896795" cy="3714204"/>
          </a:xfrm>
          <a:prstGeom prst="rect">
            <a:avLst/>
          </a:prstGeom>
        </p:spPr>
      </p:pic>
    </p:spTree>
    <p:extLst>
      <p:ext uri="{BB962C8B-B14F-4D97-AF65-F5344CB8AC3E}">
        <p14:creationId xmlns:p14="http://schemas.microsoft.com/office/powerpoint/2010/main" val="728918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目结论</a:t>
            </a:r>
            <a:r>
              <a:rPr lang="en-US" altLang="zh-CN" dirty="0" smtClean="0"/>
              <a:t>——</a:t>
            </a:r>
            <a:r>
              <a:rPr lang="zh-CN" altLang="en-US" dirty="0" smtClean="0"/>
              <a:t>平台运行情况</a:t>
            </a:r>
            <a:endParaRPr lang="en-US" dirty="0"/>
          </a:p>
        </p:txBody>
      </p:sp>
      <p:sp>
        <p:nvSpPr>
          <p:cNvPr id="5" name="Content Placeholder 4"/>
          <p:cNvSpPr>
            <a:spLocks noGrp="1"/>
          </p:cNvSpPr>
          <p:nvPr>
            <p:ph idx="1"/>
          </p:nvPr>
        </p:nvSpPr>
        <p:spPr/>
        <p:txBody>
          <a:bodyPr/>
          <a:lstStyle/>
          <a:p>
            <a:r>
              <a:rPr lang="en-US" dirty="0" smtClean="0"/>
              <a:t> </a:t>
            </a:r>
            <a:r>
              <a:rPr lang="zh-CN" altLang="en-US" dirty="0" smtClean="0"/>
              <a:t>经过若干次高流量密度（道路饱和流量）和长时间（连续仿真运行</a:t>
            </a:r>
            <a:r>
              <a:rPr lang="en-US" altLang="zh-CN" dirty="0" smtClean="0"/>
              <a:t>48</a:t>
            </a:r>
            <a:r>
              <a:rPr lang="zh-CN" altLang="en-US" dirty="0" smtClean="0"/>
              <a:t>小时）压力测试，系统在以现实速度</a:t>
            </a:r>
            <a:r>
              <a:rPr lang="en-US" altLang="zh-CN" dirty="0" smtClean="0"/>
              <a:t>100</a:t>
            </a:r>
            <a:r>
              <a:rPr lang="zh-CN" altLang="en-US" dirty="0" smtClean="0"/>
              <a:t>倍速进行仿真时性能稳定，对系统资源的损耗较小。</a:t>
            </a:r>
            <a:endParaRPr lang="en-US" altLang="zh-CN" dirty="0" smtClean="0"/>
          </a:p>
          <a:p>
            <a:r>
              <a:rPr lang="en-US" dirty="0"/>
              <a:t> </a:t>
            </a:r>
            <a:r>
              <a:rPr lang="zh-CN" altLang="en-US" dirty="0" smtClean="0"/>
              <a:t>项目未来计划采用多线程并行计算，显卡调用等方式进一步提升性能参数</a:t>
            </a:r>
            <a:endParaRPr lang="en-US" altLang="zh-CN" dirty="0" smtClean="0"/>
          </a:p>
          <a:p>
            <a:r>
              <a:rPr lang="en-US" dirty="0"/>
              <a:t> </a:t>
            </a:r>
            <a:r>
              <a:rPr lang="zh-CN" altLang="en-US" dirty="0" smtClean="0"/>
              <a:t>目前平台已经可以稳定工作</a:t>
            </a:r>
            <a:endParaRPr lang="en-US" dirty="0"/>
          </a:p>
        </p:txBody>
      </p:sp>
    </p:spTree>
    <p:extLst>
      <p:ext uri="{BB962C8B-B14F-4D97-AF65-F5344CB8AC3E}">
        <p14:creationId xmlns:p14="http://schemas.microsoft.com/office/powerpoint/2010/main" val="126681454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项目结论</a:t>
            </a:r>
            <a:r>
              <a:rPr lang="en-US" altLang="zh-CN" dirty="0" smtClean="0"/>
              <a:t>——</a:t>
            </a:r>
            <a:r>
              <a:rPr lang="zh-CN" altLang="en-US" dirty="0" smtClean="0"/>
              <a:t>模</a:t>
            </a:r>
            <a:r>
              <a:rPr lang="zh-CN" altLang="en-US" dirty="0" smtClean="0"/>
              <a:t>型分析</a:t>
            </a:r>
            <a:endParaRPr lang="en-US" dirty="0"/>
          </a:p>
        </p:txBody>
      </p:sp>
      <p:sp>
        <p:nvSpPr>
          <p:cNvPr id="3" name="Content Placeholder 2"/>
          <p:cNvSpPr>
            <a:spLocks noGrp="1"/>
          </p:cNvSpPr>
          <p:nvPr>
            <p:ph idx="1"/>
          </p:nvPr>
        </p:nvSpPr>
        <p:spPr>
          <a:xfrm>
            <a:off x="611188" y="1735403"/>
            <a:ext cx="8064500" cy="4429901"/>
          </a:xfrm>
        </p:spPr>
        <p:txBody>
          <a:bodyPr/>
          <a:lstStyle/>
          <a:p>
            <a:r>
              <a:rPr lang="en-US" dirty="0" smtClean="0"/>
              <a:t> </a:t>
            </a:r>
            <a:r>
              <a:rPr lang="zh-CN" altLang="en-US" dirty="0" smtClean="0"/>
              <a:t>路口疏散数据结构的可靠性和稳定性</a:t>
            </a:r>
            <a:endParaRPr lang="en-US" altLang="zh-CN" dirty="0" smtClean="0"/>
          </a:p>
          <a:p>
            <a:pPr lvl="1"/>
            <a:r>
              <a:rPr lang="zh-CN" altLang="en-US" dirty="0"/>
              <a:t>经</a:t>
            </a:r>
            <a:r>
              <a:rPr lang="zh-CN" altLang="en-US" dirty="0" smtClean="0"/>
              <a:t>过仿真验证，查阅资料和相关文献以及实地对交通路口的通行情况的调研可以知道</a:t>
            </a:r>
            <a:endParaRPr lang="en-US" altLang="zh-CN" dirty="0"/>
          </a:p>
          <a:p>
            <a:pPr lvl="2"/>
            <a:r>
              <a:rPr lang="zh-CN" altLang="en-US" dirty="0" smtClean="0"/>
              <a:t> 路口疏散队列根本的改变了现实交通的通行方式</a:t>
            </a:r>
            <a:endParaRPr lang="en-US" altLang="zh-CN" dirty="0" smtClean="0"/>
          </a:p>
          <a:p>
            <a:pPr lvl="2"/>
            <a:r>
              <a:rPr lang="zh-CN" altLang="en-US" dirty="0" smtClean="0"/>
              <a:t> 路口疏散队列没有改变整个路口的宏观通行统计</a:t>
            </a:r>
            <a:endParaRPr lang="en-US" altLang="zh-CN" dirty="0" smtClean="0"/>
          </a:p>
          <a:p>
            <a:pPr lvl="0"/>
            <a:r>
              <a:rPr lang="en-US" altLang="zh-CN" dirty="0" smtClean="0"/>
              <a:t> </a:t>
            </a:r>
            <a:r>
              <a:rPr lang="zh-CN" altLang="en-US" dirty="0" smtClean="0"/>
              <a:t>效率统计的方式</a:t>
            </a:r>
            <a:endParaRPr lang="en-US" altLang="zh-CN" dirty="0" smtClean="0"/>
          </a:p>
          <a:p>
            <a:pPr lvl="1"/>
            <a:r>
              <a:rPr lang="zh-CN" altLang="en-US" dirty="0"/>
              <a:t>经</a:t>
            </a:r>
            <a:r>
              <a:rPr lang="zh-CN" altLang="en-US" dirty="0" smtClean="0"/>
              <a:t>过查阅相关通用文献和对驾驶员进行的调研中，采用如下几个效率统计方式评价模型比较</a:t>
            </a:r>
            <a:r>
              <a:rPr lang="zh-CN" altLang="en-US" smtClean="0"/>
              <a:t>合适</a:t>
            </a:r>
            <a:endParaRPr lang="en-US" altLang="zh-CN" dirty="0" smtClean="0"/>
          </a:p>
        </p:txBody>
      </p:sp>
    </p:spTree>
    <p:extLst>
      <p:ext uri="{BB962C8B-B14F-4D97-AF65-F5344CB8AC3E}">
        <p14:creationId xmlns:p14="http://schemas.microsoft.com/office/powerpoint/2010/main" val="8813337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11560" y="1198903"/>
            <a:ext cx="2304256" cy="720725"/>
          </a:xfrm>
        </p:spPr>
        <p:txBody>
          <a:bodyPr/>
          <a:lstStyle/>
          <a:p>
            <a:r>
              <a:rPr lang="en-US" dirty="0" smtClean="0"/>
              <a:t>OUTLINE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692696"/>
            <a:ext cx="6483399" cy="5513766"/>
          </a:xfrm>
        </p:spPr>
      </p:pic>
    </p:spTree>
    <p:extLst>
      <p:ext uri="{BB962C8B-B14F-4D97-AF65-F5344CB8AC3E}">
        <p14:creationId xmlns:p14="http://schemas.microsoft.com/office/powerpoint/2010/main" val="16844756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zh-CN" altLang="en-US" dirty="0" smtClean="0"/>
              <a:t>型修正的现实性和有效性</a:t>
            </a:r>
            <a:endParaRPr lang="en-US" dirty="0"/>
          </a:p>
        </p:txBody>
      </p:sp>
      <p:sp>
        <p:nvSpPr>
          <p:cNvPr id="3" name="Content Placeholder 2"/>
          <p:cNvSpPr>
            <a:spLocks noGrp="1"/>
          </p:cNvSpPr>
          <p:nvPr>
            <p:ph sz="half" idx="1"/>
          </p:nvPr>
        </p:nvSpPr>
        <p:spPr/>
        <p:txBody>
          <a:bodyPr/>
          <a:lstStyle/>
          <a:p>
            <a:r>
              <a:rPr lang="en-US" dirty="0" smtClean="0"/>
              <a:t> </a:t>
            </a:r>
            <a:r>
              <a:rPr lang="zh-CN" altLang="en-US" dirty="0"/>
              <a:t>优</a:t>
            </a:r>
            <a:r>
              <a:rPr lang="zh-CN" altLang="en-US" dirty="0" smtClean="0"/>
              <a:t>化跟驰模型用于自动驾驶</a:t>
            </a:r>
            <a:endParaRPr lang="en-US" altLang="zh-CN" dirty="0" smtClean="0"/>
          </a:p>
          <a:p>
            <a:pPr lvl="1"/>
            <a:r>
              <a:rPr lang="zh-CN" altLang="en-US" dirty="0" smtClean="0"/>
              <a:t>稳定且可以保持几乎恒定车距</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修改跟驰模型用于交通路口情形</a:t>
            </a:r>
            <a:endParaRPr lang="en-US" altLang="zh-CN" dirty="0" smtClean="0"/>
          </a:p>
          <a:p>
            <a:pPr lvl="1"/>
            <a:r>
              <a:rPr lang="zh-CN" altLang="en-US" dirty="0" smtClean="0"/>
              <a:t> 跟驰距离随速度线性变化</a:t>
            </a:r>
            <a:endParaRPr lang="en-US" altLang="zh-CN" dirty="0" smtClean="0"/>
          </a:p>
          <a:p>
            <a:pPr lvl="1"/>
            <a:r>
              <a:rPr lang="en-US" dirty="0"/>
              <a:t> </a:t>
            </a:r>
            <a:r>
              <a:rPr lang="zh-CN" altLang="en-US" dirty="0" smtClean="0"/>
              <a:t>处理相关的边界问题</a:t>
            </a:r>
            <a:endParaRPr lang="en-US" altLang="zh-CN" dirty="0" smtClean="0"/>
          </a:p>
          <a:p>
            <a:pPr lvl="1"/>
            <a:r>
              <a:rPr lang="en-US" dirty="0"/>
              <a:t> </a:t>
            </a:r>
            <a:r>
              <a:rPr lang="zh-CN" altLang="en-US" dirty="0"/>
              <a:t>仿</a:t>
            </a:r>
            <a:r>
              <a:rPr lang="zh-CN" altLang="en-US" dirty="0" smtClean="0"/>
              <a:t>真结果运行良好</a:t>
            </a:r>
            <a:endParaRPr lang="en-US" altLang="zh-CN" dirty="0" smtClean="0"/>
          </a:p>
          <a:p>
            <a:pPr lvl="1"/>
            <a:r>
              <a:rPr lang="en-US" dirty="0"/>
              <a:t> </a:t>
            </a:r>
            <a:r>
              <a:rPr lang="zh-CN" altLang="en-US" dirty="0" smtClean="0"/>
              <a:t>和</a:t>
            </a:r>
            <a:r>
              <a:rPr lang="en-US" altLang="zh-CN" dirty="0" smtClean="0"/>
              <a:t>VISSIM</a:t>
            </a:r>
            <a:r>
              <a:rPr lang="zh-CN" altLang="en-US" smtClean="0"/>
              <a:t>经典值基本相近</a:t>
            </a:r>
            <a:endParaRPr lang="en-US" dirty="0"/>
          </a:p>
        </p:txBody>
      </p:sp>
      <p:pic>
        <p:nvPicPr>
          <p:cNvPr id="6" name="Picture 5"/>
          <p:cNvPicPr>
            <a:picLocks noChangeAspect="1"/>
          </p:cNvPicPr>
          <p:nvPr/>
        </p:nvPicPr>
        <p:blipFill>
          <a:blip r:embed="rId2"/>
          <a:stretch>
            <a:fillRect/>
          </a:stretch>
        </p:blipFill>
        <p:spPr>
          <a:xfrm>
            <a:off x="611188" y="3592198"/>
            <a:ext cx="3956050" cy="2429190"/>
          </a:xfrm>
          <a:prstGeom prst="rect">
            <a:avLst/>
          </a:prstGeom>
        </p:spPr>
      </p:pic>
    </p:spTree>
    <p:extLst>
      <p:ext uri="{BB962C8B-B14F-4D97-AF65-F5344CB8AC3E}">
        <p14:creationId xmlns:p14="http://schemas.microsoft.com/office/powerpoint/2010/main" val="74854311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720725"/>
          </a:xfrm>
        </p:spPr>
        <p:txBody>
          <a:bodyPr/>
          <a:lstStyle/>
          <a:p>
            <a:r>
              <a:rPr lang="zh-CN" altLang="en-US" dirty="0" smtClean="0"/>
              <a:t>模型的</a:t>
            </a:r>
            <a:r>
              <a:rPr lang="zh-CN" altLang="en-US" dirty="0"/>
              <a:t>评</a:t>
            </a:r>
            <a:r>
              <a:rPr lang="zh-CN" altLang="en-US" dirty="0" smtClean="0"/>
              <a:t>价</a:t>
            </a:r>
            <a:r>
              <a:rPr lang="en-US" altLang="zh-CN" dirty="0" smtClean="0"/>
              <a:t>——</a:t>
            </a:r>
            <a:r>
              <a:rPr lang="zh-CN" altLang="en-US" dirty="0"/>
              <a:t>平</a:t>
            </a:r>
            <a:r>
              <a:rPr lang="zh-CN" altLang="en-US" dirty="0" smtClean="0"/>
              <a:t>均延误</a:t>
            </a:r>
            <a:endParaRPr lang="en-US" dirty="0"/>
          </a:p>
        </p:txBody>
      </p:sp>
      <p:sp>
        <p:nvSpPr>
          <p:cNvPr id="5" name="Content Placeholder 4"/>
          <p:cNvSpPr>
            <a:spLocks noGrp="1"/>
          </p:cNvSpPr>
          <p:nvPr>
            <p:ph sz="half" idx="2"/>
          </p:nvPr>
        </p:nvSpPr>
        <p:spPr/>
        <p:txBody>
          <a:bodyPr/>
          <a:lstStyle/>
          <a:p>
            <a:r>
              <a:rPr lang="zh-CN" altLang="en-US" dirty="0"/>
              <a:t>三</a:t>
            </a:r>
            <a:r>
              <a:rPr lang="zh-CN" altLang="en-US" dirty="0" smtClean="0"/>
              <a:t>种模型的平均延误随着车流量的升高而升高</a:t>
            </a:r>
            <a:endParaRPr lang="en-US" altLang="zh-CN" dirty="0" smtClean="0"/>
          </a:p>
          <a:p>
            <a:r>
              <a:rPr lang="zh-CN" altLang="en-US" dirty="0"/>
              <a:t>无速</a:t>
            </a:r>
            <a:r>
              <a:rPr lang="zh-CN" altLang="en-US" dirty="0" smtClean="0"/>
              <a:t>度引导</a:t>
            </a:r>
            <a:r>
              <a:rPr lang="en-US" altLang="zh-CN" dirty="0"/>
              <a:t>&gt;</a:t>
            </a:r>
            <a:r>
              <a:rPr lang="zh-CN" altLang="en-US" dirty="0" smtClean="0"/>
              <a:t>单车速度引导</a:t>
            </a:r>
            <a:r>
              <a:rPr lang="en-US" altLang="zh-CN" dirty="0" smtClean="0"/>
              <a:t>&gt;</a:t>
            </a:r>
            <a:r>
              <a:rPr lang="zh-CN" altLang="en-US" dirty="0" smtClean="0"/>
              <a:t>多车车路协同</a:t>
            </a:r>
            <a:endParaRPr lang="en-US" altLang="zh-CN" dirty="0" smtClean="0"/>
          </a:p>
          <a:p>
            <a:r>
              <a:rPr lang="zh-CN" altLang="en-US" dirty="0" smtClean="0"/>
              <a:t>存在明显的转折点，理论上计算转折点是饱和车流量</a:t>
            </a:r>
            <a:r>
              <a:rPr lang="en-US" dirty="0" smtClean="0"/>
              <a:t> </a:t>
            </a:r>
            <a:endParaRPr lang="en-US" dirty="0"/>
          </a:p>
        </p:txBody>
      </p:sp>
      <p:graphicFrame>
        <p:nvGraphicFramePr>
          <p:cNvPr id="6" name="图表 7"/>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08003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平均</a:t>
            </a:r>
            <a:r>
              <a:rPr lang="zh-CN" altLang="en-US" dirty="0"/>
              <a:t>停</a:t>
            </a:r>
            <a:r>
              <a:rPr lang="zh-CN" altLang="en-US" dirty="0" smtClean="0"/>
              <a:t>车次数</a:t>
            </a:r>
            <a:r>
              <a:rPr lang="en-US" altLang="zh-CN" dirty="0" smtClean="0"/>
              <a:t>/</a:t>
            </a:r>
            <a:r>
              <a:rPr lang="zh-CN" altLang="en-US" dirty="0" smtClean="0"/>
              <a:t>时间结果</a:t>
            </a:r>
            <a:endParaRPr lang="en-US" dirty="0"/>
          </a:p>
        </p:txBody>
      </p:sp>
      <p:graphicFrame>
        <p:nvGraphicFramePr>
          <p:cNvPr id="6" name="图表 9"/>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a:graphicFrameLocks noGrp="1"/>
          </p:cNvGraphicFramePr>
          <p:nvPr>
            <p:ph sz="half" idx="2"/>
          </p:nvPr>
        </p:nvGraphicFramePr>
        <p:xfrm>
          <a:off x="471963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21923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混合驾驶情况的评估</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以平均延误作为一个评价标准</a:t>
            </a:r>
            <a:endParaRPr lang="en-US" altLang="zh-CN" dirty="0" smtClean="0"/>
          </a:p>
          <a:p>
            <a:r>
              <a:rPr lang="en-US" dirty="0" smtClean="0"/>
              <a:t> </a:t>
            </a:r>
            <a:r>
              <a:rPr lang="zh-CN" altLang="en-US" dirty="0" smtClean="0"/>
              <a:t>可以看到前</a:t>
            </a:r>
            <a:r>
              <a:rPr lang="en-US" altLang="zh-CN" dirty="0" smtClean="0"/>
              <a:t>20%</a:t>
            </a:r>
            <a:r>
              <a:rPr lang="zh-CN" altLang="en-US" dirty="0" smtClean="0"/>
              <a:t>相差不大</a:t>
            </a:r>
            <a:endParaRPr lang="en-US" altLang="zh-CN" dirty="0" smtClean="0"/>
          </a:p>
          <a:p>
            <a:r>
              <a:rPr lang="en-US" dirty="0" smtClean="0"/>
              <a:t> 30%</a:t>
            </a:r>
            <a:r>
              <a:rPr lang="zh-CN" altLang="en-US" dirty="0" smtClean="0"/>
              <a:t>到</a:t>
            </a:r>
            <a:r>
              <a:rPr lang="en-US" altLang="zh-CN" dirty="0" smtClean="0"/>
              <a:t>40%</a:t>
            </a:r>
            <a:r>
              <a:rPr lang="zh-CN" altLang="en-US" dirty="0" smtClean="0"/>
              <a:t>出现明显差异</a:t>
            </a:r>
            <a:endParaRPr lang="en-US" altLang="zh-CN" dirty="0" smtClean="0"/>
          </a:p>
          <a:p>
            <a:r>
              <a:rPr lang="en-US" dirty="0" smtClean="0"/>
              <a:t> 50%</a:t>
            </a:r>
            <a:r>
              <a:rPr lang="zh-CN" altLang="en-US" dirty="0" smtClean="0"/>
              <a:t>以上基本稳定</a:t>
            </a:r>
            <a:endParaRPr lang="en-US" altLang="zh-CN" dirty="0" smtClean="0"/>
          </a:p>
        </p:txBody>
      </p:sp>
      <p:graphicFrame>
        <p:nvGraphicFramePr>
          <p:cNvPr id="7" name="图表 1"/>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00252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其他统计特征分析</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以延误时间的箱状图分析</a:t>
            </a:r>
            <a:endParaRPr lang="en-US" altLang="zh-CN" dirty="0" smtClean="0"/>
          </a:p>
          <a:p>
            <a:r>
              <a:rPr lang="en-US" dirty="0"/>
              <a:t> </a:t>
            </a:r>
            <a:r>
              <a:rPr lang="zh-CN" altLang="en-US" dirty="0"/>
              <a:t>采</a:t>
            </a:r>
            <a:r>
              <a:rPr lang="zh-CN" altLang="en-US" dirty="0" smtClean="0"/>
              <a:t>用了更好的控制策略之后</a:t>
            </a:r>
            <a:endParaRPr lang="en-US" altLang="zh-CN" dirty="0" smtClean="0"/>
          </a:p>
          <a:p>
            <a:pPr lvl="1"/>
            <a:r>
              <a:rPr lang="zh-CN" altLang="en-US" dirty="0"/>
              <a:t>平均</a:t>
            </a:r>
            <a:r>
              <a:rPr lang="zh-CN" altLang="en-US" dirty="0" smtClean="0"/>
              <a:t>值下降</a:t>
            </a:r>
            <a:endParaRPr lang="en-US" altLang="zh-CN" dirty="0" smtClean="0"/>
          </a:p>
          <a:p>
            <a:pPr lvl="1"/>
            <a:r>
              <a:rPr lang="zh-CN" altLang="en-US" dirty="0"/>
              <a:t>最</a:t>
            </a:r>
            <a:r>
              <a:rPr lang="zh-CN" altLang="en-US" dirty="0" smtClean="0"/>
              <a:t>大延误时间下降</a:t>
            </a:r>
            <a:endParaRPr lang="en-US" altLang="zh-CN" dirty="0" smtClean="0"/>
          </a:p>
          <a:p>
            <a:pPr lvl="1"/>
            <a:r>
              <a:rPr lang="zh-CN" altLang="en-US" dirty="0" smtClean="0"/>
              <a:t>有着很好的实用性</a:t>
            </a:r>
            <a:endParaRPr lang="en-US" dirty="0"/>
          </a:p>
        </p:txBody>
      </p:sp>
      <p:pic>
        <p:nvPicPr>
          <p:cNvPr id="6" name="图片 2"/>
          <p:cNvPicPr>
            <a:picLocks noGrp="1"/>
          </p:cNvPicPr>
          <p:nvPr>
            <p:ph sz="half" idx="1"/>
          </p:nvPr>
        </p:nvPicPr>
        <p:blipFill>
          <a:blip r:embed="rId2">
            <a:extLst>
              <a:ext uri="{28A0092B-C50C-407E-A947-70E740481C1C}">
                <a14:useLocalDpi xmlns:a14="http://schemas.microsoft.com/office/drawing/2010/main" val="0"/>
              </a:ext>
            </a:extLst>
          </a:blip>
          <a:srcRect r="4348"/>
          <a:stretch>
            <a:fillRect/>
          </a:stretch>
        </p:blipFill>
        <p:spPr>
          <a:xfrm>
            <a:off x="611188" y="2313739"/>
            <a:ext cx="3956050" cy="3310023"/>
          </a:xfrm>
          <a:prstGeom prst="rect">
            <a:avLst/>
          </a:prstGeom>
          <a:noFill/>
          <a:ln>
            <a:noFill/>
          </a:ln>
        </p:spPr>
      </p:pic>
    </p:spTree>
    <p:extLst>
      <p:ext uri="{BB962C8B-B14F-4D97-AF65-F5344CB8AC3E}">
        <p14:creationId xmlns:p14="http://schemas.microsoft.com/office/powerpoint/2010/main" val="16831109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仿真分析结论</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交通性能随着采用更高级的策略之后出现了优化</a:t>
            </a:r>
            <a:endParaRPr lang="en-US" altLang="zh-CN" dirty="0" smtClean="0"/>
          </a:p>
          <a:p>
            <a:r>
              <a:rPr lang="en-US" dirty="0"/>
              <a:t> </a:t>
            </a:r>
            <a:r>
              <a:rPr lang="zh-CN" altLang="en-US" dirty="0" smtClean="0"/>
              <a:t>随着车流量的变化存在临界点</a:t>
            </a:r>
            <a:endParaRPr lang="en-US" altLang="zh-CN" dirty="0" smtClean="0"/>
          </a:p>
          <a:p>
            <a:r>
              <a:rPr lang="en-US" dirty="0"/>
              <a:t> </a:t>
            </a:r>
            <a:r>
              <a:rPr lang="zh-CN" altLang="en-US" dirty="0" smtClean="0"/>
              <a:t>混合驾驶模型曲线给出了符合认知的运行效果并提示了交通效率和装车率关系</a:t>
            </a:r>
            <a:endParaRPr lang="en-US" altLang="zh-CN" dirty="0" smtClean="0"/>
          </a:p>
          <a:p>
            <a:r>
              <a:rPr lang="en-US" dirty="0"/>
              <a:t> </a:t>
            </a:r>
            <a:r>
              <a:rPr lang="zh-CN" altLang="en-US" dirty="0" smtClean="0"/>
              <a:t>对车辆延误时间分布的最大值进行了优化</a:t>
            </a:r>
            <a:endParaRPr lang="en-US" dirty="0"/>
          </a:p>
        </p:txBody>
      </p:sp>
    </p:spTree>
    <p:extLst>
      <p:ext uri="{BB962C8B-B14F-4D97-AF65-F5344CB8AC3E}">
        <p14:creationId xmlns:p14="http://schemas.microsoft.com/office/powerpoint/2010/main" val="17031422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项目取得成果</a:t>
            </a:r>
            <a:endParaRPr lang="en-US" dirty="0"/>
          </a:p>
        </p:txBody>
      </p:sp>
      <p:sp>
        <p:nvSpPr>
          <p:cNvPr id="3" name="Content Placeholder 2"/>
          <p:cNvSpPr>
            <a:spLocks noGrp="1"/>
          </p:cNvSpPr>
          <p:nvPr>
            <p:ph idx="1"/>
          </p:nvPr>
        </p:nvSpPr>
        <p:spPr>
          <a:xfrm>
            <a:off x="5939012" y="1701800"/>
            <a:ext cx="2736676" cy="4105275"/>
          </a:xfrm>
        </p:spPr>
        <p:txBody>
          <a:bodyPr/>
          <a:lstStyle/>
          <a:p>
            <a:pPr algn="dist"/>
            <a:r>
              <a:rPr lang="zh-CN" altLang="en-US" dirty="0" smtClean="0"/>
              <a:t>美赛</a:t>
            </a:r>
            <a:r>
              <a:rPr lang="en-US" altLang="zh-CN" dirty="0" smtClean="0"/>
              <a:t>(MCM)</a:t>
            </a:r>
            <a:endParaRPr lang="en-US" altLang="zh-CN" dirty="0"/>
          </a:p>
          <a:p>
            <a:pPr lvl="1" algn="dist"/>
            <a:r>
              <a:rPr lang="zh-CN" altLang="en-US" dirty="0" smtClean="0"/>
              <a:t>特等奖入围</a:t>
            </a:r>
            <a:r>
              <a:rPr lang="en-US" altLang="zh-CN" dirty="0" smtClean="0"/>
              <a:t>(Finalist)</a:t>
            </a:r>
          </a:p>
          <a:p>
            <a:pPr marL="457200" lvl="1" indent="0" algn="dist">
              <a:buNone/>
            </a:pPr>
            <a:endParaRPr lang="en-US" altLang="zh-CN" dirty="0" smtClean="0"/>
          </a:p>
          <a:p>
            <a:pPr lvl="1" algn="dist"/>
            <a:r>
              <a:rPr lang="zh-CN" altLang="en-US" dirty="0"/>
              <a:t>智</a:t>
            </a:r>
            <a:r>
              <a:rPr lang="zh-CN" altLang="en-US" dirty="0" smtClean="0"/>
              <a:t>能交通方向赛题，采用本项目使用模型建模</a:t>
            </a:r>
            <a:endParaRPr lang="en-US" dirty="0"/>
          </a:p>
        </p:txBody>
      </p:sp>
      <p:pic>
        <p:nvPicPr>
          <p:cNvPr id="4" name="Picture 3"/>
          <p:cNvPicPr>
            <a:picLocks noChangeAspect="1"/>
          </p:cNvPicPr>
          <p:nvPr/>
        </p:nvPicPr>
        <p:blipFill>
          <a:blip r:embed="rId2"/>
          <a:stretch>
            <a:fillRect/>
          </a:stretch>
        </p:blipFill>
        <p:spPr>
          <a:xfrm>
            <a:off x="0" y="1531578"/>
            <a:ext cx="5779781" cy="4490529"/>
          </a:xfrm>
          <a:prstGeom prst="rect">
            <a:avLst/>
          </a:prstGeom>
        </p:spPr>
      </p:pic>
    </p:spTree>
    <p:extLst>
      <p:ext uri="{BB962C8B-B14F-4D97-AF65-F5344CB8AC3E}">
        <p14:creationId xmlns:p14="http://schemas.microsoft.com/office/powerpoint/2010/main" val="24923419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188" y="1706571"/>
            <a:ext cx="5689004" cy="4305192"/>
          </a:xfrm>
          <a:prstGeom prst="rect">
            <a:avLst/>
          </a:prstGeom>
        </p:spPr>
      </p:pic>
      <p:sp>
        <p:nvSpPr>
          <p:cNvPr id="2" name="Title 1"/>
          <p:cNvSpPr>
            <a:spLocks noGrp="1"/>
          </p:cNvSpPr>
          <p:nvPr>
            <p:ph type="title"/>
          </p:nvPr>
        </p:nvSpPr>
        <p:spPr/>
        <p:txBody>
          <a:bodyPr/>
          <a:lstStyle/>
          <a:p>
            <a:r>
              <a:rPr lang="zh-CN" altLang="en-US" sz="3200" dirty="0" smtClean="0"/>
              <a:t>智能交通仿真平台的发布和维护</a:t>
            </a:r>
            <a:endParaRPr lang="en-US" sz="3200" dirty="0"/>
          </a:p>
        </p:txBody>
      </p:sp>
      <p:sp>
        <p:nvSpPr>
          <p:cNvPr id="3" name="Content Placeholder 2"/>
          <p:cNvSpPr>
            <a:spLocks noGrp="1"/>
          </p:cNvSpPr>
          <p:nvPr>
            <p:ph type="body" orient="vert" idx="1"/>
          </p:nvPr>
        </p:nvSpPr>
        <p:spPr/>
        <p:txBody>
          <a:bodyPr/>
          <a:lstStyle/>
          <a:p>
            <a:r>
              <a:rPr lang="zh-CN" altLang="en-US" dirty="0" smtClean="0"/>
              <a:t>即将代码开源共享 （平台第一作者）</a:t>
            </a:r>
            <a:endParaRPr lang="en-US" altLang="zh-CN" dirty="0" smtClean="0"/>
          </a:p>
          <a:p>
            <a:r>
              <a:rPr lang="zh-CN" altLang="en-US" dirty="0" smtClean="0"/>
              <a:t>已经完成程序文档的撰写 （中英文）</a:t>
            </a:r>
            <a:endParaRPr lang="en-US" dirty="0"/>
          </a:p>
        </p:txBody>
      </p:sp>
    </p:spTree>
    <p:extLst>
      <p:ext uri="{BB962C8B-B14F-4D97-AF65-F5344CB8AC3E}">
        <p14:creationId xmlns:p14="http://schemas.microsoft.com/office/powerpoint/2010/main" val="185207483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论文的撰写</a:t>
            </a:r>
            <a:endParaRPr lang="en-US" dirty="0"/>
          </a:p>
        </p:txBody>
      </p:sp>
      <p:sp>
        <p:nvSpPr>
          <p:cNvPr id="3" name="Content Placeholder 2"/>
          <p:cNvSpPr>
            <a:spLocks noGrp="1"/>
          </p:cNvSpPr>
          <p:nvPr>
            <p:ph idx="1"/>
          </p:nvPr>
        </p:nvSpPr>
        <p:spPr/>
        <p:txBody>
          <a:bodyPr/>
          <a:lstStyle/>
          <a:p>
            <a:r>
              <a:rPr lang="zh-CN" altLang="en-US" dirty="0"/>
              <a:t>正</a:t>
            </a:r>
            <a:r>
              <a:rPr lang="zh-CN" altLang="en-US" dirty="0" smtClean="0"/>
              <a:t>在撰写有关仿真系统算法和数据结构的论文（第一作者）</a:t>
            </a:r>
            <a:endParaRPr lang="en-US" altLang="zh-CN" dirty="0" smtClean="0"/>
          </a:p>
          <a:p>
            <a:r>
              <a:rPr lang="zh-CN" altLang="en-US" dirty="0" smtClean="0"/>
              <a:t>完成有关车路协同主动控制策略的论文并正在准备投稿（第二作者）</a:t>
            </a:r>
            <a:endParaRPr lang="en-US" altLang="zh-CN" dirty="0" smtClean="0"/>
          </a:p>
          <a:p>
            <a:pPr lvl="1"/>
            <a:r>
              <a:rPr lang="en-US" altLang="zh-CN" sz="2400" dirty="0" smtClean="0"/>
              <a:t>&lt;A Simulation System and Speed Guidance Algorithms of Intersection Traffic Control Using Connected Vehicle Technology&gt; </a:t>
            </a:r>
          </a:p>
        </p:txBody>
      </p:sp>
    </p:spTree>
    <p:extLst>
      <p:ext uri="{BB962C8B-B14F-4D97-AF65-F5344CB8AC3E}">
        <p14:creationId xmlns:p14="http://schemas.microsoft.com/office/powerpoint/2010/main" val="213462885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项目收获</a:t>
            </a:r>
            <a:endParaRPr lang="en-US" dirty="0"/>
          </a:p>
        </p:txBody>
      </p:sp>
      <p:sp>
        <p:nvSpPr>
          <p:cNvPr id="3" name="Content Placeholder 2"/>
          <p:cNvSpPr>
            <a:spLocks noGrp="1"/>
          </p:cNvSpPr>
          <p:nvPr>
            <p:ph idx="1"/>
          </p:nvPr>
        </p:nvSpPr>
        <p:spPr>
          <a:xfrm>
            <a:off x="611188" y="1701800"/>
            <a:ext cx="8064500" cy="4105275"/>
          </a:xfrm>
        </p:spPr>
        <p:txBody>
          <a:bodyPr/>
          <a:lstStyle/>
          <a:p>
            <a:pPr>
              <a:lnSpc>
                <a:spcPct val="150000"/>
              </a:lnSpc>
            </a:pPr>
            <a:r>
              <a:rPr lang="zh-CN" altLang="en-US" dirty="0" smtClean="0"/>
              <a:t>科研能力的提升</a:t>
            </a:r>
            <a:endParaRPr lang="en-US" altLang="zh-CN" dirty="0" smtClean="0"/>
          </a:p>
          <a:p>
            <a:pPr lvl="1">
              <a:lnSpc>
                <a:spcPct val="150000"/>
              </a:lnSpc>
            </a:pPr>
            <a:r>
              <a:rPr lang="zh-CN" altLang="en-US" dirty="0" smtClean="0"/>
              <a:t> 自学新知识，了解所在领域</a:t>
            </a:r>
            <a:endParaRPr lang="en-US" altLang="zh-CN" dirty="0" smtClean="0"/>
          </a:p>
          <a:p>
            <a:pPr lvl="1">
              <a:lnSpc>
                <a:spcPct val="150000"/>
              </a:lnSpc>
            </a:pPr>
            <a:r>
              <a:rPr lang="en-US" dirty="0"/>
              <a:t> </a:t>
            </a:r>
            <a:r>
              <a:rPr lang="zh-CN" altLang="en-US" dirty="0" smtClean="0"/>
              <a:t>完善原有模型并进行创新</a:t>
            </a:r>
            <a:endParaRPr lang="en-US" altLang="zh-CN" dirty="0" smtClean="0"/>
          </a:p>
          <a:p>
            <a:pPr lvl="1">
              <a:lnSpc>
                <a:spcPct val="150000"/>
              </a:lnSpc>
            </a:pPr>
            <a:r>
              <a:rPr lang="en-US" dirty="0" smtClean="0"/>
              <a:t> </a:t>
            </a:r>
            <a:r>
              <a:rPr lang="zh-CN" altLang="en-US" dirty="0" smtClean="0"/>
              <a:t>简化复杂问题，研究问题本质</a:t>
            </a:r>
            <a:endParaRPr lang="en-US" altLang="zh-CN" dirty="0" smtClean="0"/>
          </a:p>
          <a:p>
            <a:pPr lvl="1">
              <a:lnSpc>
                <a:spcPct val="150000"/>
              </a:lnSpc>
            </a:pPr>
            <a:r>
              <a:rPr lang="en-US" dirty="0"/>
              <a:t> </a:t>
            </a:r>
            <a:r>
              <a:rPr lang="zh-CN" altLang="en-US" dirty="0" smtClean="0"/>
              <a:t>综合分析问题</a:t>
            </a:r>
            <a:endParaRPr lang="en-US" altLang="zh-CN" dirty="0" smtClean="0"/>
          </a:p>
          <a:p>
            <a:pPr lvl="1">
              <a:lnSpc>
                <a:spcPct val="150000"/>
              </a:lnSpc>
            </a:pPr>
            <a:r>
              <a:rPr lang="en-US" dirty="0" smtClean="0"/>
              <a:t> </a:t>
            </a:r>
            <a:r>
              <a:rPr lang="zh-CN" altLang="en-US" dirty="0" smtClean="0"/>
              <a:t>实地调研，从实践中获得知识和灵感</a:t>
            </a:r>
            <a:endParaRPr lang="en-US" dirty="0"/>
          </a:p>
        </p:txBody>
      </p:sp>
      <p:pic>
        <p:nvPicPr>
          <p:cNvPr id="4" name="IMG_36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72200" y="764704"/>
            <a:ext cx="2699792" cy="4799630"/>
          </a:xfrm>
          <a:prstGeom prst="rect">
            <a:avLst/>
          </a:prstGeom>
        </p:spPr>
      </p:pic>
    </p:spTree>
    <p:extLst>
      <p:ext uri="{BB962C8B-B14F-4D97-AF65-F5344CB8AC3E}">
        <p14:creationId xmlns:p14="http://schemas.microsoft.com/office/powerpoint/2010/main" val="2172656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a:t>
            </a:r>
            <a:r>
              <a:rPr lang="zh-CN" altLang="en-US" dirty="0" smtClean="0"/>
              <a:t>：项目基础</a:t>
            </a:r>
            <a:endParaRPr lang="en-US" dirty="0"/>
          </a:p>
        </p:txBody>
      </p:sp>
      <p:sp>
        <p:nvSpPr>
          <p:cNvPr id="3" name="Text Placeholder 2"/>
          <p:cNvSpPr>
            <a:spLocks noGrp="1"/>
          </p:cNvSpPr>
          <p:nvPr>
            <p:ph type="body" idx="1"/>
          </p:nvPr>
        </p:nvSpPr>
        <p:spPr/>
        <p:txBody>
          <a:bodyPr/>
          <a:lstStyle/>
          <a:p>
            <a:pPr lvl="0"/>
            <a:r>
              <a:rPr lang="zh-CN" altLang="en-US" dirty="0" smtClean="0"/>
              <a:t>项目背景介绍</a:t>
            </a:r>
            <a:endParaRPr lang="en-US" altLang="zh-CN" dirty="0" smtClean="0"/>
          </a:p>
          <a:p>
            <a:pPr lvl="0"/>
            <a:r>
              <a:rPr lang="zh-CN" altLang="en-US" dirty="0" smtClean="0"/>
              <a:t>已有研究成果</a:t>
            </a:r>
            <a:endParaRPr lang="en-US" altLang="zh-CN" dirty="0" smtClean="0"/>
          </a:p>
          <a:p>
            <a:pPr lvl="1"/>
            <a:r>
              <a:rPr lang="zh-CN" altLang="en-US" dirty="0" smtClean="0"/>
              <a:t>已有模型回顾</a:t>
            </a:r>
            <a:endParaRPr lang="en-US" altLang="zh-CN" dirty="0" smtClean="0"/>
          </a:p>
          <a:p>
            <a:pPr lvl="1"/>
            <a:r>
              <a:rPr lang="zh-CN" altLang="en-US" dirty="0" smtClean="0"/>
              <a:t>已有仿真平台简述</a:t>
            </a:r>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21" y="664214"/>
            <a:ext cx="6300192" cy="2992592"/>
          </a:xfrm>
          <a:prstGeom prst="rect">
            <a:avLst/>
          </a:prstGeom>
        </p:spPr>
      </p:pic>
    </p:spTree>
    <p:extLst>
      <p:ext uri="{BB962C8B-B14F-4D97-AF65-F5344CB8AC3E}">
        <p14:creationId xmlns:p14="http://schemas.microsoft.com/office/powerpoint/2010/main" val="19549259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a:t>
            </a:r>
            <a:r>
              <a:rPr lang="zh-CN" altLang="en-US" sz="4400" dirty="0"/>
              <a:t>大家</a:t>
            </a:r>
            <a:r>
              <a:rPr lang="zh-CN" altLang="en-US" sz="4400" dirty="0" smtClean="0"/>
              <a:t>，请批评指正！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a:latin typeface="KaiTi" panose="02010609060101010101" pitchFamily="49" charset="-122"/>
                <a:ea typeface="KaiTi" panose="02010609060101010101" pitchFamily="49" charset="-122"/>
                <a:hlinkClick r:id="rId4"/>
              </a:rPr>
              <a:t>https://</a:t>
            </a:r>
            <a:r>
              <a:rPr lang="en-US" sz="2000" dirty="0" smtClean="0">
                <a:latin typeface="KaiTi" panose="02010609060101010101" pitchFamily="49" charset="-122"/>
                <a:ea typeface="KaiTi" panose="02010609060101010101" pitchFamily="49" charset="-122"/>
                <a:hlinkClick r:id="rId4"/>
              </a:rPr>
              <a:t>github.com/ZeroWeight</a:t>
            </a:r>
            <a:r>
              <a:rPr lang="en-US" sz="2000" dirty="0" smtClean="0">
                <a:latin typeface="KaiTi" panose="02010609060101010101" pitchFamily="49" charset="-122"/>
                <a:ea typeface="KaiTi" panose="02010609060101010101" pitchFamily="49" charset="-122"/>
              </a:rPr>
              <a:t> </a:t>
            </a:r>
            <a:endParaRPr 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3299685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20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200000"/>
              </a:lnSpc>
              <a:spcBef>
                <a:spcPct val="0"/>
              </a:spcBef>
            </a:pPr>
            <a:r>
              <a:rPr lang="zh-CN" altLang="en-US" sz="2800" b="1" dirty="0" smtClean="0">
                <a:latin typeface="+mn-ea"/>
              </a:rPr>
              <a:t>路测设备能测量车辆的速度参数和实现车辆通信</a:t>
            </a:r>
            <a:endParaRPr lang="en-US" altLang="zh-CN" sz="2800" b="1" dirty="0" smtClean="0">
              <a:latin typeface="+mn-ea"/>
            </a:endParaRPr>
          </a:p>
          <a:p>
            <a:pPr>
              <a:lnSpc>
                <a:spcPct val="200000"/>
              </a:lnSpc>
              <a:spcBef>
                <a:spcPct val="0"/>
              </a:spcBef>
            </a:pPr>
            <a:r>
              <a:rPr lang="zh-CN" altLang="en-US" sz="2800" b="1" dirty="0" smtClean="0">
                <a:latin typeface="+mn-ea"/>
              </a:rPr>
              <a:t>这种环境下路口的车辆控制策略的建模，简化</a:t>
            </a:r>
            <a:r>
              <a:rPr lang="zh-CN" altLang="en-US" sz="2800" b="1" dirty="0">
                <a:latin typeface="+mn-ea"/>
              </a:rPr>
              <a:t>和</a:t>
            </a:r>
            <a:r>
              <a:rPr lang="zh-CN" altLang="en-US" sz="2800" b="1" dirty="0" smtClean="0">
                <a:latin typeface="+mn-ea"/>
              </a:rPr>
              <a:t>仿真等成为热点。</a:t>
            </a:r>
            <a:endParaRPr lang="en-US" altLang="zh-CN" sz="2800" b="1" dirty="0">
              <a:latin typeface="+mn-ea"/>
            </a:endParaRPr>
          </a:p>
        </p:txBody>
      </p:sp>
    </p:spTree>
    <p:extLst>
      <p:ext uri="{BB962C8B-B14F-4D97-AF65-F5344CB8AC3E}">
        <p14:creationId xmlns:p14="http://schemas.microsoft.com/office/powerpoint/2010/main" val="16548166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682950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595214" y="1701800"/>
            <a:ext cx="8064500" cy="4321199"/>
          </a:xfrm>
        </p:spPr>
        <p:txBody>
          <a:bodyPr/>
          <a:lstStyle/>
          <a:p>
            <a:pPr>
              <a:lnSpc>
                <a:spcPct val="150000"/>
              </a:lnSpc>
            </a:pPr>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pPr>
              <a:lnSpc>
                <a:spcPct val="150000"/>
              </a:lnSpc>
            </a:pPr>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难以任意单独操控指定车辆</a:t>
            </a:r>
            <a:endParaRPr lang="en-US" altLang="zh-CN" b="1" dirty="0"/>
          </a:p>
          <a:p>
            <a:pPr>
              <a:lnSpc>
                <a:spcPct val="150000"/>
              </a:lnSpc>
            </a:pPr>
            <a:r>
              <a:rPr lang="zh-CN" altLang="en-US" sz="2400" b="1" dirty="0" smtClean="0"/>
              <a:t>用户不能完全自主的设计策略</a:t>
            </a:r>
            <a:endParaRPr lang="en-US" sz="2400" b="1" dirty="0"/>
          </a:p>
        </p:txBody>
      </p:sp>
    </p:spTree>
    <p:extLst>
      <p:ext uri="{BB962C8B-B14F-4D97-AF65-F5344CB8AC3E}">
        <p14:creationId xmlns:p14="http://schemas.microsoft.com/office/powerpoint/2010/main" val="151678264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a:t>
            </a:r>
            <a:r>
              <a:rPr lang="zh-CN" altLang="en-US" dirty="0" smtClean="0"/>
              <a:t>：个人工作介绍</a:t>
            </a:r>
            <a:endParaRPr lang="en-US" dirty="0"/>
          </a:p>
        </p:txBody>
      </p:sp>
      <p:sp>
        <p:nvSpPr>
          <p:cNvPr id="3" name="Text Placeholder 2"/>
          <p:cNvSpPr>
            <a:spLocks noGrp="1"/>
          </p:cNvSpPr>
          <p:nvPr>
            <p:ph type="body" idx="1"/>
          </p:nvPr>
        </p:nvSpPr>
        <p:spPr>
          <a:xfrm>
            <a:off x="722313" y="3501008"/>
            <a:ext cx="7772400" cy="905892"/>
          </a:xfrm>
        </p:spPr>
        <p:txBody>
          <a:bodyPr numCol="2"/>
          <a:lstStyle/>
          <a:p>
            <a:pPr lvl="0"/>
            <a:r>
              <a:rPr lang="zh-CN" altLang="en-US" dirty="0" smtClean="0"/>
              <a:t>项目创新点</a:t>
            </a:r>
            <a:endParaRPr lang="en-US" altLang="zh-CN" dirty="0" smtClean="0"/>
          </a:p>
          <a:p>
            <a:pPr lvl="0"/>
            <a:r>
              <a:rPr lang="zh-CN" altLang="en-US" dirty="0" smtClean="0"/>
              <a:t>实际完成情况</a:t>
            </a:r>
            <a:endParaRPr lang="en-US" altLang="zh-CN" dirty="0" smtClean="0"/>
          </a:p>
          <a:p>
            <a:pPr lvl="0"/>
            <a:r>
              <a:rPr lang="zh-CN" altLang="en-US" dirty="0" smtClean="0"/>
              <a:t>仿真平台的搭建</a:t>
            </a:r>
            <a:endParaRPr lang="en-US" altLang="zh-CN" dirty="0" smtClean="0"/>
          </a:p>
          <a:p>
            <a:pPr lvl="0"/>
            <a:r>
              <a:rPr lang="zh-CN" altLang="en-US" dirty="0" smtClean="0"/>
              <a:t>车路协同模型的建模</a:t>
            </a:r>
            <a:endParaRPr lang="en-US" altLang="zh-CN" dirty="0" smtClean="0"/>
          </a:p>
          <a:p>
            <a:pPr lvl="0"/>
            <a:endParaRPr lang="en-US" altLang="zh-C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633" y="766051"/>
            <a:ext cx="5292080" cy="2734957"/>
          </a:xfrm>
          <a:prstGeom prst="rect">
            <a:avLst/>
          </a:prstGeom>
        </p:spPr>
      </p:pic>
    </p:spTree>
    <p:extLst>
      <p:ext uri="{BB962C8B-B14F-4D97-AF65-F5344CB8AC3E}">
        <p14:creationId xmlns:p14="http://schemas.microsoft.com/office/powerpoint/2010/main" val="427689133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平台开发部分</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856" y="1916113"/>
            <a:ext cx="3745163" cy="4105275"/>
          </a:xfrm>
        </p:spPr>
      </p:pic>
    </p:spTree>
    <p:extLst>
      <p:ext uri="{BB962C8B-B14F-4D97-AF65-F5344CB8AC3E}">
        <p14:creationId xmlns:p14="http://schemas.microsoft.com/office/powerpoint/2010/main" val="1507805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a:t>平台</a:t>
            </a:r>
            <a:r>
              <a:rPr lang="zh-CN" altLang="en-US" dirty="0" smtClean="0"/>
              <a:t>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仿</a:t>
              </a:r>
              <a:r>
                <a:rPr lang="zh-CN" altLang="en-US" sz="2000" b="1" dirty="0" smtClean="0"/>
                <a:t>真速度有限制</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尽可</a:t>
              </a:r>
              <a:r>
                <a:rPr lang="zh-CN" altLang="en-US" sz="2000" b="1" dirty="0" smtClean="0"/>
                <a:t>能提高程序的运行速度</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95791328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5057</TotalTime>
  <Words>2492</Words>
  <Application>Microsoft Office PowerPoint</Application>
  <PresentationFormat>On-screen Show (4:3)</PresentationFormat>
  <Paragraphs>201</Paragraphs>
  <Slides>30</Slides>
  <Notes>9</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2" baseType="lpstr">
      <vt:lpstr>Arial</vt:lpstr>
      <vt:lpstr>宋体</vt:lpstr>
      <vt:lpstr>楷体_GB2312</vt:lpstr>
      <vt:lpstr>Wingdings</vt:lpstr>
      <vt:lpstr>华文中宋</vt:lpstr>
      <vt:lpstr>宋体</vt:lpstr>
      <vt:lpstr>KaiTi</vt:lpstr>
      <vt:lpstr>Times New Roman</vt:lpstr>
      <vt:lpstr>黑体</vt:lpstr>
      <vt:lpstr>Calibri</vt:lpstr>
      <vt:lpstr>默认设计模板</vt:lpstr>
      <vt:lpstr>Image</vt:lpstr>
      <vt:lpstr>车路协同环境下路口交通控制仿真系统设计及主动控制建模优化 </vt:lpstr>
      <vt:lpstr>OUTLINE</vt:lpstr>
      <vt:lpstr>Part I：项目基础</vt:lpstr>
      <vt:lpstr>车路协同基本情况介绍</vt:lpstr>
      <vt:lpstr>基本现有模型简介</vt:lpstr>
      <vt:lpstr>传统仿真软件简介及其问题</vt:lpstr>
      <vt:lpstr>Part II：个人工作介绍</vt:lpstr>
      <vt:lpstr>平台开发部分</vt:lpstr>
      <vt:lpstr>平台创新点——针对问题的改进</vt:lpstr>
      <vt:lpstr>平台创新点——模型设计方面</vt:lpstr>
      <vt:lpstr>平台创新点——程序实现方面</vt:lpstr>
      <vt:lpstr>项目创新点——交互界面的设计</vt:lpstr>
      <vt:lpstr>平台架构</vt:lpstr>
      <vt:lpstr>程序执行流程</vt:lpstr>
      <vt:lpstr>项目创新点——交通模型的设计</vt:lpstr>
      <vt:lpstr>项目进度简介</vt:lpstr>
      <vt:lpstr>Part III：项目成果</vt:lpstr>
      <vt:lpstr>项目结论——平台运行情况</vt:lpstr>
      <vt:lpstr>项目结论——模型分析</vt:lpstr>
      <vt:lpstr>模型修正的现实性和有效性</vt:lpstr>
      <vt:lpstr>模型的评价——平均延误</vt:lpstr>
      <vt:lpstr>平均停车次数/时间结果</vt:lpstr>
      <vt:lpstr>混合驾驶情况的评估</vt:lpstr>
      <vt:lpstr>其他统计特征分析</vt:lpstr>
      <vt:lpstr>仿真分析结论</vt:lpstr>
      <vt:lpstr>项目取得成果</vt:lpstr>
      <vt:lpstr>智能交通仿真平台的发布和维护</vt:lpstr>
      <vt:lpstr>论文的撰写</vt:lpstr>
      <vt:lpstr>项目收获</vt:lpstr>
      <vt:lpstr>谢谢大家，请批评指正！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509</cp:revision>
  <dcterms:created xsi:type="dcterms:W3CDTF">2007-12-05T14:37:57Z</dcterms:created>
  <dcterms:modified xsi:type="dcterms:W3CDTF">2017-05-11T12:24:49Z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